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1" r:id="rId2"/>
    <p:sldMasterId id="2147483683" r:id="rId3"/>
  </p:sldMasterIdLst>
  <p:notesMasterIdLst>
    <p:notesMasterId r:id="rId41"/>
  </p:notesMasterIdLst>
  <p:sldIdLst>
    <p:sldId id="284" r:id="rId4"/>
    <p:sldId id="327" r:id="rId5"/>
    <p:sldId id="261" r:id="rId6"/>
    <p:sldId id="304" r:id="rId7"/>
    <p:sldId id="351" r:id="rId8"/>
    <p:sldId id="360" r:id="rId9"/>
    <p:sldId id="262" r:id="rId10"/>
    <p:sldId id="337" r:id="rId11"/>
    <p:sldId id="336" r:id="rId12"/>
    <p:sldId id="348" r:id="rId13"/>
    <p:sldId id="349" r:id="rId14"/>
    <p:sldId id="263" r:id="rId15"/>
    <p:sldId id="280" r:id="rId16"/>
    <p:sldId id="322" r:id="rId17"/>
    <p:sldId id="294" r:id="rId18"/>
    <p:sldId id="324" r:id="rId19"/>
    <p:sldId id="361" r:id="rId20"/>
    <p:sldId id="264" r:id="rId21"/>
    <p:sldId id="321" r:id="rId22"/>
    <p:sldId id="282" r:id="rId23"/>
    <p:sldId id="358" r:id="rId24"/>
    <p:sldId id="320" r:id="rId25"/>
    <p:sldId id="315" r:id="rId26"/>
    <p:sldId id="325" r:id="rId27"/>
    <p:sldId id="354" r:id="rId28"/>
    <p:sldId id="365" r:id="rId29"/>
    <p:sldId id="331" r:id="rId30"/>
    <p:sldId id="332" r:id="rId31"/>
    <p:sldId id="298" r:id="rId32"/>
    <p:sldId id="363" r:id="rId33"/>
    <p:sldId id="281" r:id="rId34"/>
    <p:sldId id="290" r:id="rId35"/>
    <p:sldId id="274" r:id="rId36"/>
    <p:sldId id="291" r:id="rId37"/>
    <p:sldId id="330" r:id="rId38"/>
    <p:sldId id="303" r:id="rId39"/>
    <p:sldId id="300" r:id="rId40"/>
  </p:sldIdLst>
  <p:sldSz cx="12192000" cy="6858000"/>
  <p:notesSz cx="6858000" cy="9144000"/>
  <p:embeddedFontLst>
    <p:embeddedFont>
      <p:font typeface="Apple Braille" pitchFamily="2" charset="0"/>
      <p:regular r:id="rId42"/>
    </p:embeddedFont>
    <p:embeddedFont>
      <p:font typeface="Calibri" panose="020F0502020204030204" pitchFamily="34" charset="0"/>
      <p:regular r:id="rId43"/>
      <p:bold r:id="rId44"/>
      <p:italic r:id="rId45"/>
      <p:boldItalic r:id="rId46"/>
    </p:embeddedFont>
    <p:embeddedFont>
      <p:font typeface="Impact" panose="020B0806030902050204" pitchFamily="34" charset="0"/>
      <p:regular r:id="rId47"/>
    </p:embeddedFont>
    <p:embeddedFont>
      <p:font typeface="Nixie One" panose="020B0604020202020204" pitchFamily="34" charset="0"/>
      <p:regular r:id="rId48"/>
    </p:embeddedFont>
    <p:embeddedFont>
      <p:font typeface="Roboto" panose="02000000000000000000" pitchFamily="2" charset="0"/>
      <p:regular r:id="rId49"/>
      <p:bold r:id="rId50"/>
      <p:italic r:id="rId51"/>
      <p:boldItalic r:id="rId52"/>
    </p:embeddedFont>
    <p:embeddedFont>
      <p:font typeface="Roboto Light" panose="020F0302020204030204" pitchFamily="34" charset="0"/>
      <p:regular r:id="rId53"/>
      <p:italic r:id="rId54"/>
    </p:embeddedFont>
    <p:embeddedFont>
      <p:font typeface="Roboto Slab" panose="020B0604020202020204" pitchFamily="34" charset="0"/>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Ngọc Biển" initials="NNB" lastIdx="3" clrIdx="0">
    <p:extLst>
      <p:ext uri="{19B8F6BF-5375-455C-9EA6-DF929625EA0E}">
        <p15:presenceInfo xmlns:p15="http://schemas.microsoft.com/office/powerpoint/2012/main" userId="S-1-5-21-1978076751-3396122582-1341001408-1350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18637B"/>
    <a:srgbClr val="3B8D61"/>
    <a:srgbClr val="5E9DD6"/>
    <a:srgbClr val="C90000"/>
    <a:srgbClr val="94BF6E"/>
    <a:srgbClr val="165751"/>
    <a:srgbClr val="124057"/>
    <a:srgbClr val="5B9BD5"/>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57" autoAdjust="0"/>
    <p:restoredTop sz="93542" autoAdjust="0"/>
  </p:normalViewPr>
  <p:slideViewPr>
    <p:cSldViewPr snapToGrid="0">
      <p:cViewPr varScale="1">
        <p:scale>
          <a:sx n="120" d="100"/>
          <a:sy n="120" d="100"/>
        </p:scale>
        <p:origin x="216" y="344"/>
      </p:cViewPr>
      <p:guideLst/>
    </p:cSldViewPr>
  </p:slideViewPr>
  <p:notesTextViewPr>
    <p:cViewPr>
      <p:scale>
        <a:sx n="1" d="1"/>
        <a:sy n="1" d="1"/>
      </p:scale>
      <p:origin x="0" y="0"/>
    </p:cViewPr>
  </p:notesText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igital\Desktop\Credit_Score_20200617.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Mô hình viễn thông</c:v>
                </c:pt>
              </c:strCache>
            </c:strRef>
          </c:tx>
          <c:spPr>
            <a:solidFill>
              <a:srgbClr val="18637B"/>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18637B"/>
                    </a:solidFill>
                    <a:latin typeface="+mn-lt"/>
                    <a:ea typeface="+mn-ea"/>
                    <a:cs typeface="+mn-cs"/>
                  </a:defRPr>
                </a:pPr>
                <a:endParaRPr lang="en-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300 - 499</c:v>
                </c:pt>
                <c:pt idx="1">
                  <c:v>500 - 600</c:v>
                </c:pt>
                <c:pt idx="2">
                  <c:v>601 - 660</c:v>
                </c:pt>
                <c:pt idx="3">
                  <c:v>661 - 780 </c:v>
                </c:pt>
                <c:pt idx="4">
                  <c:v>781 - 850</c:v>
                </c:pt>
              </c:strCache>
            </c:strRef>
          </c:cat>
          <c:val>
            <c:numRef>
              <c:f>Sheet1!$B$2:$B$6</c:f>
              <c:numCache>
                <c:formatCode>General</c:formatCode>
                <c:ptCount val="5"/>
                <c:pt idx="0">
                  <c:v>0.18290000000000001</c:v>
                </c:pt>
                <c:pt idx="1">
                  <c:v>0.1178</c:v>
                </c:pt>
                <c:pt idx="2">
                  <c:v>0.15229999999999999</c:v>
                </c:pt>
                <c:pt idx="3">
                  <c:v>0.22209999999999999</c:v>
                </c:pt>
                <c:pt idx="4">
                  <c:v>0.32490000000000002</c:v>
                </c:pt>
              </c:numCache>
            </c:numRef>
          </c:val>
          <c:extLst>
            <c:ext xmlns:c16="http://schemas.microsoft.com/office/drawing/2014/chart" uri="{C3380CC4-5D6E-409C-BE32-E72D297353CC}">
              <c16:uniqueId val="{00000000-64F3-43D2-AC76-0B9A769A5EE9}"/>
            </c:ext>
          </c:extLst>
        </c:ser>
        <c:ser>
          <c:idx val="1"/>
          <c:order val="1"/>
          <c:tx>
            <c:strRef>
              <c:f>Sheet1!$C$1</c:f>
              <c:strCache>
                <c:ptCount val="1"/>
                <c:pt idx="0">
                  <c:v>Hệ thống FICO</c:v>
                </c:pt>
              </c:strCache>
            </c:strRef>
          </c:tx>
          <c:spPr>
            <a:solidFill>
              <a:srgbClr val="3B8D6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8D61"/>
                    </a:solidFill>
                    <a:latin typeface="+mn-lt"/>
                    <a:ea typeface="+mn-ea"/>
                    <a:cs typeface="+mn-cs"/>
                  </a:defRPr>
                </a:pPr>
                <a:endParaRPr lang="en-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300 - 499</c:v>
                </c:pt>
                <c:pt idx="1">
                  <c:v>500 - 600</c:v>
                </c:pt>
                <c:pt idx="2">
                  <c:v>601 - 660</c:v>
                </c:pt>
                <c:pt idx="3">
                  <c:v>661 - 780 </c:v>
                </c:pt>
                <c:pt idx="4">
                  <c:v>781 - 850</c:v>
                </c:pt>
              </c:strCache>
            </c:strRef>
          </c:cat>
          <c:val>
            <c:numRef>
              <c:f>Sheet1!$C$2:$C$6</c:f>
              <c:numCache>
                <c:formatCode>General</c:formatCode>
                <c:ptCount val="5"/>
                <c:pt idx="0">
                  <c:v>0.16</c:v>
                </c:pt>
                <c:pt idx="1">
                  <c:v>0.17</c:v>
                </c:pt>
                <c:pt idx="2">
                  <c:v>0.21</c:v>
                </c:pt>
                <c:pt idx="3">
                  <c:v>0.25</c:v>
                </c:pt>
                <c:pt idx="4">
                  <c:v>0.21</c:v>
                </c:pt>
              </c:numCache>
            </c:numRef>
          </c:val>
          <c:extLst>
            <c:ext xmlns:c16="http://schemas.microsoft.com/office/drawing/2014/chart" uri="{C3380CC4-5D6E-409C-BE32-E72D297353CC}">
              <c16:uniqueId val="{00000001-64F3-43D2-AC76-0B9A769A5EE9}"/>
            </c:ext>
          </c:extLst>
        </c:ser>
        <c:dLbls>
          <c:showLegendKey val="0"/>
          <c:showVal val="0"/>
          <c:showCatName val="0"/>
          <c:showSerName val="0"/>
          <c:showPercent val="0"/>
          <c:showBubbleSize val="0"/>
        </c:dLbls>
        <c:gapWidth val="120"/>
        <c:overlap val="-27"/>
        <c:axId val="501984560"/>
        <c:axId val="501984016"/>
      </c:barChart>
      <c:catAx>
        <c:axId val="50198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501984016"/>
        <c:crosses val="autoZero"/>
        <c:auto val="1"/>
        <c:lblAlgn val="ctr"/>
        <c:lblOffset val="100"/>
        <c:noMultiLvlLbl val="0"/>
      </c:catAx>
      <c:valAx>
        <c:axId val="501984016"/>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501984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legend>
    <c:plotVisOnly val="1"/>
    <c:dispBlanksAs val="gap"/>
    <c:showDLblsOverMax val="0"/>
  </c:chart>
  <c:spPr>
    <a:noFill/>
    <a:ln>
      <a:noFill/>
    </a:ln>
    <a:effectLst/>
  </c:spPr>
  <c:txPr>
    <a:bodyPr/>
    <a:lstStyle/>
    <a:p>
      <a:pPr>
        <a:defRPr/>
      </a:pPr>
      <a:endParaRPr lang="en-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[Credit_Score_20200617.xlsx]Sheet1!PivotTable9</c:name>
    <c:fmtId val="4"/>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D978429D-B442-492D-A27B-ABAB208DC45C}"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2142C4C3-16AB-4B61-8A1C-8EC400E682D2}"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246E56CC-8927-486A-9E06-0C25B550FC47}"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5"/>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47F17FB-2068-44A0-9D94-0225AC8DBDE6}"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3EE59D22-A960-4515-8752-59E56890D92F}"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381FE36-5403-4280-AD9A-6E8EA7EEC057}"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9B23B9DE-5691-4AA0-A520-18A098D4EF03}"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5683FA63-2018-43CF-ABAC-AC84006DC4DE}"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3E7DB641-456D-404A-B888-46EE624E54B6}"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F4912E7-56FF-4C7B-A112-BFFF9779B410}"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2"/>
        <c:spPr>
          <a:solidFill>
            <a:schemeClr val="accent1"/>
          </a:solidFill>
          <a:ln>
            <a:no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661090C8-18F9-42B2-B6DA-322055B4233B}"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EE772DBF-69CC-4EF6-93F0-AB58A5D7EBB4}"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5"/>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C101838E-3B0B-4845-83D8-6825D9CBA2C6}"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AFEF20E3-A1E7-4DA8-9DA6-B42F42DCEBE0}"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A0D3F77C-C12E-453A-8467-A99243CB1A59}"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B3F8B953-12AD-411E-AE49-9D3DD2C7650D}"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29704F4F-FD79-44E5-87C8-D6AF9D74EF69}"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21A456B4-4781-422E-8C5E-E731808DBFD3}"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9827E504-1C8A-4CBC-B8E4-966B7E6D8A50}"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576018A0-55A3-481C-A632-CA22D1A46460}"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3"/>
        <c:spPr>
          <a:solidFill>
            <a:schemeClr val="accent1"/>
          </a:solidFill>
          <a:ln>
            <a:no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03DD511-376B-4442-B825-66E6415865CC}"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5"/>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5D8FEDBA-364A-4E97-98B7-0F852FD69CF9}"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1465DE8-F6BC-4D98-9ACC-251848FB530C}"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A2FCB956-E26B-44AD-AA47-16796281CC07}"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6D876AF-6BA9-4DE4-AB44-673161963EB2}"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4519FCDC-5CE4-4D5E-AD19-B76F47C40344}"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AE8502AA-F6C8-4F25-8507-BCCA71C2C3A9}"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9D7E703D-6EF4-453C-8D85-1561D52D227D}"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99FE0634-5E6E-4796-BBD6-E18A64AE8512}"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6C7971E7-CA73-471D-B1E1-A197B8726406}"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s>
    <c:plotArea>
      <c:layout/>
      <c:barChart>
        <c:barDir val="col"/>
        <c:grouping val="clustered"/>
        <c:varyColors val="0"/>
        <c:ser>
          <c:idx val="0"/>
          <c:order val="0"/>
          <c:tx>
            <c:strRef>
              <c:f>Sheet1!$Q$4:$Q$13</c:f>
              <c:strCache>
                <c:ptCount val="1"/>
                <c:pt idx="0">
                  <c:v>Total</c:v>
                </c:pt>
              </c:strCache>
            </c:strRef>
          </c:tx>
          <c:spPr>
            <a:solidFill>
              <a:srgbClr val="3B8D61"/>
            </a:solidFill>
            <a:ln>
              <a:noFill/>
            </a:ln>
            <a:effectLst/>
          </c:spPr>
          <c:invertIfNegative val="0"/>
          <c:dLbls>
            <c:dLbl>
              <c:idx val="0"/>
              <c:tx>
                <c:rich>
                  <a:bodyPr/>
                  <a:lstStyle/>
                  <a:p>
                    <a:fld id="{5F5EB686-889D-AF43-9057-B77ABDA3AA51}"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C55-47B6-B651-59D4F08319D8}"/>
                </c:ext>
              </c:extLst>
            </c:dLbl>
            <c:dLbl>
              <c:idx val="1"/>
              <c:tx>
                <c:rich>
                  <a:bodyPr/>
                  <a:lstStyle/>
                  <a:p>
                    <a:fld id="{B51F43F5-98A3-0D47-8018-12C6BE8C5602}"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C55-47B6-B651-59D4F08319D8}"/>
                </c:ext>
              </c:extLst>
            </c:dLbl>
            <c:dLbl>
              <c:idx val="2"/>
              <c:tx>
                <c:rich>
                  <a:bodyPr/>
                  <a:lstStyle/>
                  <a:p>
                    <a:fld id="{5D852C5A-5927-1844-9693-F78ED786937F}"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C55-47B6-B651-59D4F08319D8}"/>
                </c:ext>
              </c:extLst>
            </c:dLbl>
            <c:dLbl>
              <c:idx val="3"/>
              <c:tx>
                <c:rich>
                  <a:bodyPr/>
                  <a:lstStyle/>
                  <a:p>
                    <a:fld id="{2E87E508-9069-AF4E-9DAC-F0CC1EDAE323}"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7C55-47B6-B651-59D4F08319D8}"/>
                </c:ext>
              </c:extLst>
            </c:dLbl>
            <c:dLbl>
              <c:idx val="4"/>
              <c:tx>
                <c:rich>
                  <a:bodyPr/>
                  <a:lstStyle/>
                  <a:p>
                    <a:fld id="{A3800B51-618A-354D-A747-3149D50702B8}"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7C55-47B6-B651-59D4F08319D8}"/>
                </c:ext>
              </c:extLst>
            </c:dLbl>
            <c:dLbl>
              <c:idx val="5"/>
              <c:tx>
                <c:rich>
                  <a:bodyPr/>
                  <a:lstStyle/>
                  <a:p>
                    <a:fld id="{0AAB139E-E3E5-C24F-BB76-3AA7845F5319}"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7C55-47B6-B651-59D4F08319D8}"/>
                </c:ext>
              </c:extLst>
            </c:dLbl>
            <c:dLbl>
              <c:idx val="6"/>
              <c:tx>
                <c:rich>
                  <a:bodyPr/>
                  <a:lstStyle/>
                  <a:p>
                    <a:fld id="{1FB67DA2-26C8-6A41-B743-0E3AF9938D75}"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7C55-47B6-B651-59D4F08319D8}"/>
                </c:ext>
              </c:extLst>
            </c:dLbl>
            <c:dLbl>
              <c:idx val="7"/>
              <c:tx>
                <c:rich>
                  <a:bodyPr/>
                  <a:lstStyle/>
                  <a:p>
                    <a:fld id="{F003187C-37EC-4A40-9DB8-833951F7234A}"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7C55-47B6-B651-59D4F08319D8}"/>
                </c:ext>
              </c:extLst>
            </c:dLbl>
            <c:dLbl>
              <c:idx val="8"/>
              <c:tx>
                <c:rich>
                  <a:bodyPr/>
                  <a:lstStyle/>
                  <a:p>
                    <a:fld id="{AAF289FF-0932-9F41-8E17-31155124CA43}"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7C55-47B6-B651-59D4F08319D8}"/>
                </c:ext>
              </c:extLst>
            </c:dLbl>
            <c:dLbl>
              <c:idx val="9"/>
              <c:tx>
                <c:rich>
                  <a:bodyPr/>
                  <a:lstStyle/>
                  <a:p>
                    <a:fld id="{0A52D963-20B1-9E40-95C1-C15B0D4A8CC2}"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7C55-47B6-B651-59D4F08319D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18637B"/>
                    </a:solidFill>
                    <a:latin typeface="+mn-lt"/>
                    <a:ea typeface="+mn-ea"/>
                    <a:cs typeface="+mn-cs"/>
                  </a:defRPr>
                </a:pPr>
                <a:endParaRPr lang="en-VN"/>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Sheet1!$Q$4:$Q$13</c:f>
              <c:strCache>
                <c:ptCount val="10"/>
                <c:pt idx="0">
                  <c:v>300 - 499</c:v>
                </c:pt>
                <c:pt idx="1">
                  <c:v>500 - 549</c:v>
                </c:pt>
                <c:pt idx="2">
                  <c:v>550 - 579</c:v>
                </c:pt>
                <c:pt idx="3">
                  <c:v>580 - 614</c:v>
                </c:pt>
                <c:pt idx="4">
                  <c:v>615 - 639</c:v>
                </c:pt>
                <c:pt idx="5">
                  <c:v>640 - 669</c:v>
                </c:pt>
                <c:pt idx="6">
                  <c:v>670 - 699</c:v>
                </c:pt>
                <c:pt idx="7">
                  <c:v>700 - 740</c:v>
                </c:pt>
                <c:pt idx="8">
                  <c:v>740 - 799</c:v>
                </c:pt>
                <c:pt idx="9">
                  <c:v>800 - 850</c:v>
                </c:pt>
              </c:strCache>
            </c:strRef>
          </c:cat>
          <c:val>
            <c:numRef>
              <c:f>Sheet1!$Q$4:$Q$13</c:f>
              <c:numCache>
                <c:formatCode>General</c:formatCode>
                <c:ptCount val="10"/>
                <c:pt idx="0">
                  <c:v>6519492</c:v>
                </c:pt>
                <c:pt idx="1">
                  <c:v>3041842</c:v>
                </c:pt>
                <c:pt idx="2">
                  <c:v>2164528</c:v>
                </c:pt>
                <c:pt idx="3">
                  <c:v>2941866</c:v>
                </c:pt>
                <c:pt idx="4">
                  <c:v>2458647</c:v>
                </c:pt>
                <c:pt idx="5">
                  <c:v>3518879</c:v>
                </c:pt>
                <c:pt idx="6">
                  <c:v>4430433</c:v>
                </c:pt>
                <c:pt idx="7">
                  <c:v>7928362</c:v>
                </c:pt>
                <c:pt idx="8">
                  <c:v>17902609</c:v>
                </c:pt>
                <c:pt idx="9">
                  <c:v>5865639</c:v>
                </c:pt>
              </c:numCache>
            </c:numRef>
          </c:val>
          <c:extLst>
            <c:ext xmlns:c15="http://schemas.microsoft.com/office/drawing/2012/chart" uri="{02D57815-91ED-43cb-92C2-25804820EDAC}">
              <c15:datalabelsRange>
                <c15:f>Sheet1!$Q$4:$Q$13</c15:f>
                <c15:dlblRangeCache>
                  <c:ptCount val="10"/>
                  <c:pt idx="0">
                    <c:v>11.48%</c:v>
                  </c:pt>
                  <c:pt idx="1">
                    <c:v>5.36%</c:v>
                  </c:pt>
                  <c:pt idx="2">
                    <c:v>3.81%</c:v>
                  </c:pt>
                  <c:pt idx="3">
                    <c:v>5.18%</c:v>
                  </c:pt>
                  <c:pt idx="4">
                    <c:v>4.33%</c:v>
                  </c:pt>
                  <c:pt idx="5">
                    <c:v>6.20%</c:v>
                  </c:pt>
                  <c:pt idx="6">
                    <c:v>7.80%</c:v>
                  </c:pt>
                  <c:pt idx="7">
                    <c:v>13.97%</c:v>
                  </c:pt>
                  <c:pt idx="8">
                    <c:v>31.53%</c:v>
                  </c:pt>
                  <c:pt idx="9">
                    <c:v>10.33%</c:v>
                  </c:pt>
                </c15:dlblRangeCache>
              </c15:datalabelsRange>
            </c:ext>
            <c:ext xmlns:c16="http://schemas.microsoft.com/office/drawing/2014/chart" uri="{C3380CC4-5D6E-409C-BE32-E72D297353CC}">
              <c16:uniqueId val="{0000000A-1A05-45FB-ACB9-1FC24B7491CF}"/>
            </c:ext>
          </c:extLst>
        </c:ser>
        <c:dLbls>
          <c:showLegendKey val="0"/>
          <c:showVal val="0"/>
          <c:showCatName val="0"/>
          <c:showSerName val="0"/>
          <c:showPercent val="0"/>
          <c:showBubbleSize val="0"/>
        </c:dLbls>
        <c:gapWidth val="5"/>
        <c:overlap val="-27"/>
        <c:axId val="501997616"/>
        <c:axId val="501998160"/>
      </c:barChart>
      <c:catAx>
        <c:axId val="501997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VN"/>
          </a:p>
        </c:txPr>
        <c:crossAx val="501998160"/>
        <c:crosses val="autoZero"/>
        <c:auto val="1"/>
        <c:lblAlgn val="ctr"/>
        <c:lblOffset val="100"/>
        <c:noMultiLvlLbl val="0"/>
      </c:catAx>
      <c:valAx>
        <c:axId val="5019981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VN"/>
          </a:p>
        </c:txPr>
        <c:crossAx val="501997616"/>
        <c:crosses val="autoZero"/>
        <c:crossBetween val="between"/>
        <c:majorUnit val="5000000"/>
      </c:valAx>
      <c:spPr>
        <a:noFill/>
        <a:ln>
          <a:noFill/>
        </a:ln>
        <a:effectLst/>
      </c:spPr>
    </c:plotArea>
    <c:plotVisOnly val="1"/>
    <c:dispBlanksAs val="gap"/>
    <c:showDLblsOverMax val="0"/>
  </c:chart>
  <c:spPr>
    <a:noFill/>
    <a:ln>
      <a:noFill/>
    </a:ln>
    <a:effectLst/>
  </c:spPr>
  <c:txPr>
    <a:bodyPr/>
    <a:lstStyle/>
    <a:p>
      <a:pPr>
        <a:defRPr/>
      </a:pPr>
      <a:endParaRPr lang="en-VN"/>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7-24T16:25:17.742" idx="2">
    <p:pos x="10" y="10"/>
    <p:text>cần add thêm 1 hình về dữ liệu trên tập test để so sánh.</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Light" panose="020000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Light" panose="02000000000000000000" pitchFamily="2" charset="0"/>
              </a:defRPr>
            </a:lvl1pPr>
          </a:lstStyle>
          <a:p>
            <a:fld id="{ADE5C782-E8E6-4D1D-8982-7C397B6B007B}" type="datetimeFigureOut">
              <a:rPr lang="en-US" smtClean="0"/>
              <a:pPr/>
              <a:t>7/13/22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Light" panose="02000000000000000000" pitchFamily="2" charset="0"/>
              </a:defRPr>
            </a:lvl1pPr>
          </a:lstStyle>
          <a:p>
            <a:fld id="{DCEA6579-2EB6-42D0-8153-73D5E5366221}" type="slidenum">
              <a:rPr lang="en-US" smtClean="0"/>
              <a:pPr/>
              <a:t>‹#›</a:t>
            </a:fld>
            <a:endParaRPr lang="en-US" dirty="0"/>
          </a:p>
        </p:txBody>
      </p:sp>
    </p:spTree>
    <p:extLst>
      <p:ext uri="{BB962C8B-B14F-4D97-AF65-F5344CB8AC3E}">
        <p14:creationId xmlns:p14="http://schemas.microsoft.com/office/powerpoint/2010/main" val="29243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Light" panose="02000000000000000000" pitchFamily="2" charset="0"/>
        <a:ea typeface="+mn-ea"/>
        <a:cs typeface="+mn-cs"/>
      </a:defRPr>
    </a:lvl1pPr>
    <a:lvl2pPr marL="457200" algn="l" defTabSz="914400" rtl="0" eaLnBrk="1" latinLnBrk="0" hangingPunct="1">
      <a:defRPr sz="1200" kern="1200">
        <a:solidFill>
          <a:schemeClr val="tx1"/>
        </a:solidFill>
        <a:latin typeface="Roboto Light" panose="02000000000000000000" pitchFamily="2" charset="0"/>
        <a:ea typeface="+mn-ea"/>
        <a:cs typeface="+mn-cs"/>
      </a:defRPr>
    </a:lvl2pPr>
    <a:lvl3pPr marL="914400" algn="l" defTabSz="914400" rtl="0" eaLnBrk="1" latinLnBrk="0" hangingPunct="1">
      <a:defRPr sz="1200" kern="1200">
        <a:solidFill>
          <a:schemeClr val="tx1"/>
        </a:solidFill>
        <a:latin typeface="Roboto Light" panose="02000000000000000000" pitchFamily="2" charset="0"/>
        <a:ea typeface="+mn-ea"/>
        <a:cs typeface="+mn-cs"/>
      </a:defRPr>
    </a:lvl3pPr>
    <a:lvl4pPr marL="1371600" algn="l" defTabSz="914400" rtl="0" eaLnBrk="1" latinLnBrk="0" hangingPunct="1">
      <a:defRPr sz="1200" kern="1200">
        <a:solidFill>
          <a:schemeClr val="tx1"/>
        </a:solidFill>
        <a:latin typeface="Roboto Light" panose="02000000000000000000" pitchFamily="2" charset="0"/>
        <a:ea typeface="+mn-ea"/>
        <a:cs typeface="+mn-cs"/>
      </a:defRPr>
    </a:lvl4pPr>
    <a:lvl5pPr marL="1828800" algn="l" defTabSz="914400" rtl="0" eaLnBrk="1" latinLnBrk="0" hangingPunct="1">
      <a:defRPr sz="120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36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779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532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08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841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196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687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601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7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281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27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d36154fc_19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d36154fc_19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627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445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480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27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851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279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78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054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983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548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969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578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87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419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400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66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086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12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91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96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829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50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198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96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2001632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2848243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3213973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4"/>
        <p:cNvGrpSpPr/>
        <p:nvPr/>
      </p:nvGrpSpPr>
      <p:grpSpPr>
        <a:xfrm>
          <a:off x="0" y="0"/>
          <a:ext cx="0" cy="0"/>
          <a:chOff x="0" y="0"/>
          <a:chExt cx="0" cy="0"/>
        </a:xfrm>
      </p:grpSpPr>
      <p:sp>
        <p:nvSpPr>
          <p:cNvPr id="35" name="Google Shape;35;p5"/>
          <p:cNvSpPr/>
          <p:nvPr/>
        </p:nvSpPr>
        <p:spPr>
          <a:xfrm>
            <a:off x="-67" y="0"/>
            <a:ext cx="329600" cy="2071075"/>
          </a:xfrm>
          <a:prstGeom prst="rect">
            <a:avLst/>
          </a:prstGeom>
          <a:solidFill>
            <a:srgbClr val="18637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114454"/>
              </a:solidFill>
              <a:latin typeface="Roboto Light" panose="02000000000000000000" pitchFamily="2" charset="0"/>
            </a:endParaRPr>
          </a:p>
        </p:txBody>
      </p:sp>
      <p:sp>
        <p:nvSpPr>
          <p:cNvPr id="36" name="Google Shape;36;p5"/>
          <p:cNvSpPr/>
          <p:nvPr/>
        </p:nvSpPr>
        <p:spPr>
          <a:xfrm>
            <a:off x="-3" y="133374"/>
            <a:ext cx="7132323" cy="947282"/>
          </a:xfrm>
          <a:prstGeom prst="rect">
            <a:avLst/>
          </a:prstGeom>
          <a:solidFill>
            <a:srgbClr val="12405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sp>
        <p:nvSpPr>
          <p:cNvPr id="37" name="Google Shape;37;p5"/>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sp>
        <p:nvSpPr>
          <p:cNvPr id="38" name="Google Shape;38;p5"/>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sp>
        <p:nvSpPr>
          <p:cNvPr id="39" name="Google Shape;39;p5"/>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sp>
        <p:nvSpPr>
          <p:cNvPr id="41" name="Google Shape;41;p5"/>
          <p:cNvSpPr txBox="1">
            <a:spLocks noGrp="1"/>
          </p:cNvSpPr>
          <p:nvPr>
            <p:ph type="title"/>
          </p:nvPr>
        </p:nvSpPr>
        <p:spPr>
          <a:xfrm>
            <a:off x="1226696" y="335019"/>
            <a:ext cx="4278400" cy="379191"/>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42" name="Google Shape;42;p5"/>
          <p:cNvSpPr txBox="1">
            <a:spLocks noGrp="1"/>
          </p:cNvSpPr>
          <p:nvPr>
            <p:ph type="body" idx="1"/>
          </p:nvPr>
        </p:nvSpPr>
        <p:spPr>
          <a:xfrm>
            <a:off x="1528033" y="2356367"/>
            <a:ext cx="10054400" cy="4211600"/>
          </a:xfrm>
          <a:prstGeom prst="rect">
            <a:avLst/>
          </a:prstGeom>
        </p:spPr>
        <p:txBody>
          <a:bodyPr spcFirstLastPara="1" wrap="square" lIns="91425" tIns="91425" rIns="91425" bIns="91425" anchor="t" anchorCtr="0">
            <a:noAutofit/>
          </a:bodyPr>
          <a:lstStyle>
            <a:lvl1pPr marL="609585" lvl="0" indent="-541853">
              <a:spcBef>
                <a:spcPts val="800"/>
              </a:spcBef>
              <a:spcAft>
                <a:spcPts val="0"/>
              </a:spcAft>
              <a:buSzPts val="2800"/>
              <a:buChar char="▪"/>
              <a:defRPr sz="3733"/>
            </a:lvl1pPr>
            <a:lvl2pPr marL="1219170" lvl="1" indent="-541853">
              <a:spcBef>
                <a:spcPts val="0"/>
              </a:spcBef>
              <a:spcAft>
                <a:spcPts val="0"/>
              </a:spcAft>
              <a:buSzPts val="2800"/>
              <a:buChar char="▫"/>
              <a:defRPr sz="3733"/>
            </a:lvl2pPr>
            <a:lvl3pPr marL="1828754" lvl="2" indent="-541853">
              <a:spcBef>
                <a:spcPts val="0"/>
              </a:spcBef>
              <a:spcAft>
                <a:spcPts val="0"/>
              </a:spcAft>
              <a:buSzPts val="2800"/>
              <a:buChar char="■"/>
              <a:defRPr sz="3733"/>
            </a:lvl3pPr>
            <a:lvl4pPr marL="2438339" lvl="3" indent="-541853">
              <a:spcBef>
                <a:spcPts val="0"/>
              </a:spcBef>
              <a:spcAft>
                <a:spcPts val="0"/>
              </a:spcAft>
              <a:buSzPts val="2800"/>
              <a:buChar char="●"/>
              <a:defRPr sz="3733"/>
            </a:lvl4pPr>
            <a:lvl5pPr marL="3047924" lvl="4" indent="-541853">
              <a:spcBef>
                <a:spcPts val="0"/>
              </a:spcBef>
              <a:spcAft>
                <a:spcPts val="0"/>
              </a:spcAft>
              <a:buSzPts val="2800"/>
              <a:buChar char="○"/>
              <a:defRPr sz="3733"/>
            </a:lvl5pPr>
            <a:lvl6pPr marL="3657509" lvl="5" indent="-541853">
              <a:spcBef>
                <a:spcPts val="0"/>
              </a:spcBef>
              <a:spcAft>
                <a:spcPts val="0"/>
              </a:spcAft>
              <a:buSzPts val="2800"/>
              <a:buChar char="■"/>
              <a:defRPr sz="3733"/>
            </a:lvl6pPr>
            <a:lvl7pPr marL="4267093" lvl="6" indent="-541853">
              <a:spcBef>
                <a:spcPts val="0"/>
              </a:spcBef>
              <a:spcAft>
                <a:spcPts val="0"/>
              </a:spcAft>
              <a:buSzPts val="2800"/>
              <a:buChar char="●"/>
              <a:defRPr sz="3733"/>
            </a:lvl7pPr>
            <a:lvl8pPr marL="4876678" lvl="7" indent="-541853">
              <a:spcBef>
                <a:spcPts val="0"/>
              </a:spcBef>
              <a:spcAft>
                <a:spcPts val="0"/>
              </a:spcAft>
              <a:buSzPts val="2800"/>
              <a:buChar char="○"/>
              <a:defRPr sz="3733"/>
            </a:lvl8pPr>
            <a:lvl9pPr marL="5486263" lvl="8" indent="-541853">
              <a:spcBef>
                <a:spcPts val="0"/>
              </a:spcBef>
              <a:spcAft>
                <a:spcPts val="0"/>
              </a:spcAft>
              <a:buSzPts val="2800"/>
              <a:buChar char="■"/>
              <a:defRPr sz="3733"/>
            </a:lvl9pPr>
          </a:lstStyle>
          <a:p>
            <a:endParaRPr/>
          </a:p>
        </p:txBody>
      </p:sp>
      <p:sp>
        <p:nvSpPr>
          <p:cNvPr id="43" name="Google Shape;43;p5"/>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fld id="{00000000-1234-1234-1234-123412341234}" type="slidenum">
              <a:rPr lang="en" smtClean="0"/>
              <a:pPr/>
              <a:t>‹#›</a:t>
            </a:fld>
            <a:endParaRPr lang="en"/>
          </a:p>
        </p:txBody>
      </p:sp>
      <p:sp>
        <p:nvSpPr>
          <p:cNvPr id="10" name="TextBox 9"/>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690120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5718000"/>
            <a:ext cx="12192000" cy="330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1" name="Google Shape;11;p2"/>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12" name="Google Shape;12;p2"/>
          <p:cNvSpPr/>
          <p:nvPr/>
        </p:nvSpPr>
        <p:spPr>
          <a:xfrm>
            <a:off x="0" y="667501"/>
            <a:ext cx="121920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3" name="Google Shape;13;p2"/>
          <p:cNvSpPr/>
          <p:nvPr/>
        </p:nvSpPr>
        <p:spPr>
          <a:xfrm>
            <a:off x="0" y="5991473"/>
            <a:ext cx="121920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4" name="Google Shape;14;p2"/>
          <p:cNvSpPr/>
          <p:nvPr/>
        </p:nvSpPr>
        <p:spPr>
          <a:xfrm>
            <a:off x="0" y="6112100"/>
            <a:ext cx="121920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5" name="Google Shape;15;p2"/>
          <p:cNvSpPr txBox="1">
            <a:spLocks noGrp="1"/>
          </p:cNvSpPr>
          <p:nvPr>
            <p:ph type="ctrTitle"/>
          </p:nvPr>
        </p:nvSpPr>
        <p:spPr>
          <a:xfrm>
            <a:off x="914400" y="3468567"/>
            <a:ext cx="7747200" cy="1546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391416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5484800" y="3838333"/>
            <a:ext cx="6007600" cy="154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14454"/>
              </a:buClr>
              <a:buSzPts val="4800"/>
              <a:buNone/>
              <a:defRPr sz="6400">
                <a:solidFill>
                  <a:srgbClr val="114454"/>
                </a:solidFill>
              </a:defRPr>
            </a:lvl1pPr>
            <a:lvl2pPr lvl="1" rtl="0">
              <a:spcBef>
                <a:spcPts val="0"/>
              </a:spcBef>
              <a:spcAft>
                <a:spcPts val="0"/>
              </a:spcAft>
              <a:buClr>
                <a:srgbClr val="114454"/>
              </a:buClr>
              <a:buSzPts val="4800"/>
              <a:buNone/>
              <a:defRPr sz="6400">
                <a:solidFill>
                  <a:srgbClr val="114454"/>
                </a:solidFill>
              </a:defRPr>
            </a:lvl2pPr>
            <a:lvl3pPr lvl="2" rtl="0">
              <a:spcBef>
                <a:spcPts val="0"/>
              </a:spcBef>
              <a:spcAft>
                <a:spcPts val="0"/>
              </a:spcAft>
              <a:buClr>
                <a:srgbClr val="114454"/>
              </a:buClr>
              <a:buSzPts val="4800"/>
              <a:buNone/>
              <a:defRPr sz="6400">
                <a:solidFill>
                  <a:srgbClr val="114454"/>
                </a:solidFill>
              </a:defRPr>
            </a:lvl3pPr>
            <a:lvl4pPr lvl="3" rtl="0">
              <a:spcBef>
                <a:spcPts val="0"/>
              </a:spcBef>
              <a:spcAft>
                <a:spcPts val="0"/>
              </a:spcAft>
              <a:buClr>
                <a:srgbClr val="114454"/>
              </a:buClr>
              <a:buSzPts val="4800"/>
              <a:buNone/>
              <a:defRPr sz="6400">
                <a:solidFill>
                  <a:srgbClr val="114454"/>
                </a:solidFill>
              </a:defRPr>
            </a:lvl4pPr>
            <a:lvl5pPr lvl="4" rtl="0">
              <a:spcBef>
                <a:spcPts val="0"/>
              </a:spcBef>
              <a:spcAft>
                <a:spcPts val="0"/>
              </a:spcAft>
              <a:buClr>
                <a:srgbClr val="114454"/>
              </a:buClr>
              <a:buSzPts val="4800"/>
              <a:buNone/>
              <a:defRPr sz="6400">
                <a:solidFill>
                  <a:srgbClr val="114454"/>
                </a:solidFill>
              </a:defRPr>
            </a:lvl5pPr>
            <a:lvl6pPr lvl="5" rtl="0">
              <a:spcBef>
                <a:spcPts val="0"/>
              </a:spcBef>
              <a:spcAft>
                <a:spcPts val="0"/>
              </a:spcAft>
              <a:buClr>
                <a:srgbClr val="114454"/>
              </a:buClr>
              <a:buSzPts val="4800"/>
              <a:buNone/>
              <a:defRPr sz="6400">
                <a:solidFill>
                  <a:srgbClr val="114454"/>
                </a:solidFill>
              </a:defRPr>
            </a:lvl6pPr>
            <a:lvl7pPr lvl="6" rtl="0">
              <a:spcBef>
                <a:spcPts val="0"/>
              </a:spcBef>
              <a:spcAft>
                <a:spcPts val="0"/>
              </a:spcAft>
              <a:buClr>
                <a:srgbClr val="114454"/>
              </a:buClr>
              <a:buSzPts val="4800"/>
              <a:buNone/>
              <a:defRPr sz="6400">
                <a:solidFill>
                  <a:srgbClr val="114454"/>
                </a:solidFill>
              </a:defRPr>
            </a:lvl7pPr>
            <a:lvl8pPr lvl="7" rtl="0">
              <a:spcBef>
                <a:spcPts val="0"/>
              </a:spcBef>
              <a:spcAft>
                <a:spcPts val="0"/>
              </a:spcAft>
              <a:buClr>
                <a:srgbClr val="114454"/>
              </a:buClr>
              <a:buSzPts val="4800"/>
              <a:buNone/>
              <a:defRPr sz="6400">
                <a:solidFill>
                  <a:srgbClr val="114454"/>
                </a:solidFill>
              </a:defRPr>
            </a:lvl8pPr>
            <a:lvl9pPr lvl="8" rtl="0">
              <a:spcBef>
                <a:spcPts val="0"/>
              </a:spcBef>
              <a:spcAft>
                <a:spcPts val="0"/>
              </a:spcAft>
              <a:buClr>
                <a:srgbClr val="114454"/>
              </a:buClr>
              <a:buSzPts val="4800"/>
              <a:buNone/>
              <a:defRPr sz="6400">
                <a:solidFill>
                  <a:srgbClr val="114454"/>
                </a:solidFill>
              </a:defRPr>
            </a:lvl9pPr>
          </a:lstStyle>
          <a:p>
            <a:endParaRPr/>
          </a:p>
        </p:txBody>
      </p:sp>
      <p:sp>
        <p:nvSpPr>
          <p:cNvPr id="18" name="Google Shape;18;p3"/>
          <p:cNvSpPr txBox="1">
            <a:spLocks noGrp="1"/>
          </p:cNvSpPr>
          <p:nvPr>
            <p:ph type="subTitle" idx="1"/>
          </p:nvPr>
        </p:nvSpPr>
        <p:spPr>
          <a:xfrm>
            <a:off x="5484800" y="5310733"/>
            <a:ext cx="60076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4BF6E"/>
              </a:buClr>
              <a:buSzPts val="1800"/>
              <a:buNone/>
              <a:defRPr sz="2400" b="1">
                <a:solidFill>
                  <a:srgbClr val="94BF6E"/>
                </a:solidFill>
              </a:defRPr>
            </a:lvl1pPr>
            <a:lvl2pPr lvl="1" rtl="0">
              <a:spcBef>
                <a:spcPts val="0"/>
              </a:spcBef>
              <a:spcAft>
                <a:spcPts val="0"/>
              </a:spcAft>
              <a:buClr>
                <a:srgbClr val="94BF6E"/>
              </a:buClr>
              <a:buSzPts val="1800"/>
              <a:buNone/>
              <a:defRPr sz="2400" b="1">
                <a:solidFill>
                  <a:srgbClr val="94BF6E"/>
                </a:solidFill>
              </a:defRPr>
            </a:lvl2pPr>
            <a:lvl3pPr lvl="2" rtl="0">
              <a:spcBef>
                <a:spcPts val="0"/>
              </a:spcBef>
              <a:spcAft>
                <a:spcPts val="0"/>
              </a:spcAft>
              <a:buClr>
                <a:srgbClr val="94BF6E"/>
              </a:buClr>
              <a:buSzPts val="1800"/>
              <a:buNone/>
              <a:defRPr sz="2400" b="1">
                <a:solidFill>
                  <a:srgbClr val="94BF6E"/>
                </a:solidFill>
              </a:defRPr>
            </a:lvl3pPr>
            <a:lvl4pPr lvl="3" rtl="0">
              <a:spcBef>
                <a:spcPts val="0"/>
              </a:spcBef>
              <a:spcAft>
                <a:spcPts val="0"/>
              </a:spcAft>
              <a:buClr>
                <a:srgbClr val="94BF6E"/>
              </a:buClr>
              <a:buSzPts val="1800"/>
              <a:buNone/>
              <a:defRPr b="1">
                <a:solidFill>
                  <a:srgbClr val="94BF6E"/>
                </a:solidFill>
              </a:defRPr>
            </a:lvl4pPr>
            <a:lvl5pPr lvl="4" rtl="0">
              <a:spcBef>
                <a:spcPts val="0"/>
              </a:spcBef>
              <a:spcAft>
                <a:spcPts val="0"/>
              </a:spcAft>
              <a:buClr>
                <a:srgbClr val="94BF6E"/>
              </a:buClr>
              <a:buSzPts val="1800"/>
              <a:buNone/>
              <a:defRPr b="1">
                <a:solidFill>
                  <a:srgbClr val="94BF6E"/>
                </a:solidFill>
              </a:defRPr>
            </a:lvl5pPr>
            <a:lvl6pPr lvl="5" rtl="0">
              <a:spcBef>
                <a:spcPts val="0"/>
              </a:spcBef>
              <a:spcAft>
                <a:spcPts val="0"/>
              </a:spcAft>
              <a:buClr>
                <a:srgbClr val="94BF6E"/>
              </a:buClr>
              <a:buSzPts val="1800"/>
              <a:buNone/>
              <a:defRPr b="1">
                <a:solidFill>
                  <a:srgbClr val="94BF6E"/>
                </a:solidFill>
              </a:defRPr>
            </a:lvl6pPr>
            <a:lvl7pPr lvl="6" rtl="0">
              <a:spcBef>
                <a:spcPts val="0"/>
              </a:spcBef>
              <a:spcAft>
                <a:spcPts val="0"/>
              </a:spcAft>
              <a:buClr>
                <a:srgbClr val="94BF6E"/>
              </a:buClr>
              <a:buSzPts val="1800"/>
              <a:buNone/>
              <a:defRPr b="1">
                <a:solidFill>
                  <a:srgbClr val="94BF6E"/>
                </a:solidFill>
              </a:defRPr>
            </a:lvl7pPr>
            <a:lvl8pPr lvl="7" rtl="0">
              <a:spcBef>
                <a:spcPts val="0"/>
              </a:spcBef>
              <a:spcAft>
                <a:spcPts val="0"/>
              </a:spcAft>
              <a:buClr>
                <a:srgbClr val="94BF6E"/>
              </a:buClr>
              <a:buSzPts val="1800"/>
              <a:buNone/>
              <a:defRPr b="1">
                <a:solidFill>
                  <a:srgbClr val="94BF6E"/>
                </a:solidFill>
              </a:defRPr>
            </a:lvl8pPr>
            <a:lvl9pPr lvl="8" rtl="0">
              <a:spcBef>
                <a:spcPts val="0"/>
              </a:spcBef>
              <a:spcAft>
                <a:spcPts val="0"/>
              </a:spcAft>
              <a:buClr>
                <a:srgbClr val="94BF6E"/>
              </a:buClr>
              <a:buSzPts val="1800"/>
              <a:buNone/>
              <a:defRPr b="1">
                <a:solidFill>
                  <a:srgbClr val="94BF6E"/>
                </a:solidFill>
              </a:defRPr>
            </a:lvl9pPr>
          </a:lstStyle>
          <a:p>
            <a:endParaRPr/>
          </a:p>
        </p:txBody>
      </p:sp>
      <p:sp>
        <p:nvSpPr>
          <p:cNvPr id="19" name="Google Shape;19;p3"/>
          <p:cNvSpPr/>
          <p:nvPr/>
        </p:nvSpPr>
        <p:spPr>
          <a:xfrm>
            <a:off x="0" y="5717999"/>
            <a:ext cx="4632400" cy="330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0" name="Google Shape;20;p3"/>
          <p:cNvSpPr/>
          <p:nvPr/>
        </p:nvSpPr>
        <p:spPr>
          <a:xfrm>
            <a:off x="0" y="0"/>
            <a:ext cx="46324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21" name="Google Shape;21;p3"/>
          <p:cNvSpPr/>
          <p:nvPr/>
        </p:nvSpPr>
        <p:spPr>
          <a:xfrm>
            <a:off x="0" y="667501"/>
            <a:ext cx="46324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2" name="Google Shape;22;p3"/>
          <p:cNvSpPr/>
          <p:nvPr/>
        </p:nvSpPr>
        <p:spPr>
          <a:xfrm>
            <a:off x="0" y="5991472"/>
            <a:ext cx="46324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3" name="Google Shape;23;p3"/>
          <p:cNvSpPr/>
          <p:nvPr/>
        </p:nvSpPr>
        <p:spPr>
          <a:xfrm>
            <a:off x="0" y="6112100"/>
            <a:ext cx="46324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Tree>
    <p:extLst>
      <p:ext uri="{BB962C8B-B14F-4D97-AF65-F5344CB8AC3E}">
        <p14:creationId xmlns:p14="http://schemas.microsoft.com/office/powerpoint/2010/main" val="3551520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5"/>
        <p:cNvGrpSpPr/>
        <p:nvPr/>
      </p:nvGrpSpPr>
      <p:grpSpPr>
        <a:xfrm>
          <a:off x="0" y="0"/>
          <a:ext cx="0" cy="0"/>
          <a:chOff x="0" y="0"/>
          <a:chExt cx="0" cy="0"/>
        </a:xfrm>
      </p:grpSpPr>
      <p:sp>
        <p:nvSpPr>
          <p:cNvPr id="26" name="Google Shape;26;p4"/>
          <p:cNvSpPr/>
          <p:nvPr/>
        </p:nvSpPr>
        <p:spPr>
          <a:xfrm>
            <a:off x="0" y="1531000"/>
            <a:ext cx="12192000" cy="3796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7" name="Google Shape;27;p4"/>
          <p:cNvSpPr/>
          <p:nvPr/>
        </p:nvSpPr>
        <p:spPr>
          <a:xfrm>
            <a:off x="4531385" y="2132718"/>
            <a:ext cx="3129233" cy="2592567"/>
          </a:xfrm>
          <a:prstGeom prst="rect">
            <a:avLst/>
          </a:prstGeom>
        </p:spPr>
        <p:txBody>
          <a:bodyPr>
            <a:prstTxWarp prst="textPlain">
              <a:avLst/>
            </a:prstTxWarp>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sz="1867" b="0" i="0" u="none" strike="noStrike" kern="0" cap="none" spc="0" normalizeH="0" baseline="0" noProof="0" dirty="0">
                <a:ln>
                  <a:noFill/>
                </a:ln>
                <a:solidFill>
                  <a:srgbClr val="0E3142">
                    <a:alpha val="20380"/>
                  </a:srgbClr>
                </a:solidFill>
                <a:effectLst/>
                <a:uLnTx/>
                <a:uFillTx/>
                <a:latin typeface="Impact"/>
                <a:cs typeface="Arial"/>
                <a:sym typeface="Arial"/>
              </a:rPr>
              <a:t>“</a:t>
            </a:r>
          </a:p>
        </p:txBody>
      </p:sp>
      <p:sp>
        <p:nvSpPr>
          <p:cNvPr id="28" name="Google Shape;28;p4"/>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29" name="Google Shape;29;p4"/>
          <p:cNvSpPr/>
          <p:nvPr/>
        </p:nvSpPr>
        <p:spPr>
          <a:xfrm>
            <a:off x="0" y="667500"/>
            <a:ext cx="12192000" cy="9760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0" name="Google Shape;30;p4"/>
          <p:cNvSpPr/>
          <p:nvPr/>
        </p:nvSpPr>
        <p:spPr>
          <a:xfrm>
            <a:off x="0" y="5283733"/>
            <a:ext cx="12192000" cy="493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1" name="Google Shape;31;p4"/>
          <p:cNvSpPr/>
          <p:nvPr/>
        </p:nvSpPr>
        <p:spPr>
          <a:xfrm>
            <a:off x="0" y="5777500"/>
            <a:ext cx="12192000" cy="10804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2" name="Google Shape;32;p4"/>
          <p:cNvSpPr txBox="1">
            <a:spLocks noGrp="1"/>
          </p:cNvSpPr>
          <p:nvPr>
            <p:ph type="body" idx="1"/>
          </p:nvPr>
        </p:nvSpPr>
        <p:spPr>
          <a:xfrm>
            <a:off x="2074900" y="3067033"/>
            <a:ext cx="8042400" cy="806800"/>
          </a:xfrm>
          <a:prstGeom prst="rect">
            <a:avLst/>
          </a:prstGeom>
        </p:spPr>
        <p:txBody>
          <a:bodyPr spcFirstLastPara="1" wrap="square" lIns="91425" tIns="91425" rIns="91425" bIns="91425" anchor="ctr" anchorCtr="0">
            <a:noAutofit/>
          </a:bodyPr>
          <a:lstStyle>
            <a:lvl1pPr marL="609585" lvl="0" indent="-474121" algn="ctr" rtl="0">
              <a:spcBef>
                <a:spcPts val="800"/>
              </a:spcBef>
              <a:spcAft>
                <a:spcPts val="0"/>
              </a:spcAft>
              <a:buClr>
                <a:srgbClr val="FFFFFF"/>
              </a:buClr>
              <a:buSzPts val="2000"/>
              <a:buChar char="▪"/>
              <a:defRPr sz="2667">
                <a:solidFill>
                  <a:srgbClr val="FFFFFF"/>
                </a:solidFill>
              </a:defRPr>
            </a:lvl1pPr>
            <a:lvl2pPr marL="1219170" lvl="1" indent="-474121" algn="ctr" rtl="0">
              <a:spcBef>
                <a:spcPts val="0"/>
              </a:spcBef>
              <a:spcAft>
                <a:spcPts val="0"/>
              </a:spcAft>
              <a:buClr>
                <a:srgbClr val="FFFFFF"/>
              </a:buClr>
              <a:buSzPts val="2000"/>
              <a:buChar char="▫"/>
              <a:defRPr sz="2667">
                <a:solidFill>
                  <a:srgbClr val="FFFFFF"/>
                </a:solidFill>
              </a:defRPr>
            </a:lvl2pPr>
            <a:lvl3pPr marL="1828754" lvl="2" indent="-474121" algn="ctr" rtl="0">
              <a:spcBef>
                <a:spcPts val="0"/>
              </a:spcBef>
              <a:spcAft>
                <a:spcPts val="0"/>
              </a:spcAft>
              <a:buClr>
                <a:srgbClr val="FFFFFF"/>
              </a:buClr>
              <a:buSzPts val="2000"/>
              <a:buChar char="■"/>
              <a:defRPr sz="2667">
                <a:solidFill>
                  <a:srgbClr val="FFFFFF"/>
                </a:solidFill>
              </a:defRPr>
            </a:lvl3pPr>
            <a:lvl4pPr marL="2438339" lvl="3" indent="-474121" algn="ctr" rtl="0">
              <a:spcBef>
                <a:spcPts val="0"/>
              </a:spcBef>
              <a:spcAft>
                <a:spcPts val="0"/>
              </a:spcAft>
              <a:buClr>
                <a:srgbClr val="FFFFFF"/>
              </a:buClr>
              <a:buSzPts val="2000"/>
              <a:buChar char="●"/>
              <a:defRPr sz="2667">
                <a:solidFill>
                  <a:srgbClr val="FFFFFF"/>
                </a:solidFill>
              </a:defRPr>
            </a:lvl4pPr>
            <a:lvl5pPr marL="3047924" lvl="4" indent="-474121" algn="ctr" rtl="0">
              <a:spcBef>
                <a:spcPts val="0"/>
              </a:spcBef>
              <a:spcAft>
                <a:spcPts val="0"/>
              </a:spcAft>
              <a:buClr>
                <a:srgbClr val="FFFFFF"/>
              </a:buClr>
              <a:buSzPts val="2000"/>
              <a:buChar char="○"/>
              <a:defRPr sz="2667">
                <a:solidFill>
                  <a:srgbClr val="FFFFFF"/>
                </a:solidFill>
              </a:defRPr>
            </a:lvl5pPr>
            <a:lvl6pPr marL="3657509" lvl="5" indent="-474121" algn="ctr" rtl="0">
              <a:spcBef>
                <a:spcPts val="0"/>
              </a:spcBef>
              <a:spcAft>
                <a:spcPts val="0"/>
              </a:spcAft>
              <a:buClr>
                <a:srgbClr val="FFFFFF"/>
              </a:buClr>
              <a:buSzPts val="2000"/>
              <a:buChar char="■"/>
              <a:defRPr sz="2667">
                <a:solidFill>
                  <a:srgbClr val="FFFFFF"/>
                </a:solidFill>
              </a:defRPr>
            </a:lvl6pPr>
            <a:lvl7pPr marL="4267093" lvl="6" indent="-474121" algn="ctr" rtl="0">
              <a:spcBef>
                <a:spcPts val="0"/>
              </a:spcBef>
              <a:spcAft>
                <a:spcPts val="0"/>
              </a:spcAft>
              <a:buClr>
                <a:srgbClr val="FFFFFF"/>
              </a:buClr>
              <a:buSzPts val="2000"/>
              <a:buChar char="●"/>
              <a:defRPr sz="2667">
                <a:solidFill>
                  <a:srgbClr val="FFFFFF"/>
                </a:solidFill>
              </a:defRPr>
            </a:lvl7pPr>
            <a:lvl8pPr marL="4876678" lvl="7" indent="-474121" algn="ctr" rtl="0">
              <a:spcBef>
                <a:spcPts val="0"/>
              </a:spcBef>
              <a:spcAft>
                <a:spcPts val="0"/>
              </a:spcAft>
              <a:buClr>
                <a:srgbClr val="FFFFFF"/>
              </a:buClr>
              <a:buSzPts val="2000"/>
              <a:buChar char="○"/>
              <a:defRPr sz="2667">
                <a:solidFill>
                  <a:srgbClr val="FFFFFF"/>
                </a:solidFill>
              </a:defRPr>
            </a:lvl8pPr>
            <a:lvl9pPr marL="5486263" lvl="8" indent="-474121" algn="ctr">
              <a:spcBef>
                <a:spcPts val="0"/>
              </a:spcBef>
              <a:spcAft>
                <a:spcPts val="0"/>
              </a:spcAft>
              <a:buClr>
                <a:srgbClr val="FFFFFF"/>
              </a:buClr>
              <a:buSzPts val="2000"/>
              <a:buChar char="■"/>
              <a:defRPr sz="2667">
                <a:solidFill>
                  <a:srgbClr val="FFFFFF"/>
                </a:solidFill>
              </a:defRPr>
            </a:lvl9pPr>
          </a:lstStyle>
          <a:p>
            <a:endParaRPr/>
          </a:p>
        </p:txBody>
      </p:sp>
      <p:sp>
        <p:nvSpPr>
          <p:cNvPr id="33" name="Google Shape;33;p4"/>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437895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userDrawn="1">
  <p:cSld name="Title + 1 column">
    <p:spTree>
      <p:nvGrpSpPr>
        <p:cNvPr id="1" name="Shape 34"/>
        <p:cNvGrpSpPr/>
        <p:nvPr/>
      </p:nvGrpSpPr>
      <p:grpSpPr>
        <a:xfrm>
          <a:off x="0" y="0"/>
          <a:ext cx="0" cy="0"/>
          <a:chOff x="0" y="0"/>
          <a:chExt cx="0" cy="0"/>
        </a:xfrm>
      </p:grpSpPr>
      <p:sp>
        <p:nvSpPr>
          <p:cNvPr id="35" name="Google Shape;35;p5"/>
          <p:cNvSpPr/>
          <p:nvPr/>
        </p:nvSpPr>
        <p:spPr>
          <a:xfrm>
            <a:off x="0" y="-1"/>
            <a:ext cx="329600" cy="2071075"/>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37" name="Google Shape;37;p5"/>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8" name="Google Shape;38;p5"/>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9" name="Google Shape;39;p5"/>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2" name="Google Shape;42;p5"/>
          <p:cNvSpPr txBox="1">
            <a:spLocks noGrp="1"/>
          </p:cNvSpPr>
          <p:nvPr>
            <p:ph type="body" idx="1"/>
          </p:nvPr>
        </p:nvSpPr>
        <p:spPr>
          <a:xfrm>
            <a:off x="1528033" y="2356367"/>
            <a:ext cx="10054400" cy="4211600"/>
          </a:xfrm>
          <a:prstGeom prst="rect">
            <a:avLst/>
          </a:prstGeom>
        </p:spPr>
        <p:txBody>
          <a:bodyPr spcFirstLastPara="1" wrap="square" lIns="91425" tIns="91425" rIns="91425" bIns="91425" anchor="t" anchorCtr="0">
            <a:noAutofit/>
          </a:bodyPr>
          <a:lstStyle>
            <a:lvl1pPr marL="609585" lvl="0" indent="-541853">
              <a:spcBef>
                <a:spcPts val="800"/>
              </a:spcBef>
              <a:spcAft>
                <a:spcPts val="0"/>
              </a:spcAft>
              <a:buSzPts val="2800"/>
              <a:buChar char="▪"/>
              <a:defRPr sz="3733"/>
            </a:lvl1pPr>
            <a:lvl2pPr marL="1219170" lvl="1" indent="-541853">
              <a:spcBef>
                <a:spcPts val="0"/>
              </a:spcBef>
              <a:spcAft>
                <a:spcPts val="0"/>
              </a:spcAft>
              <a:buSzPts val="2800"/>
              <a:buChar char="▫"/>
              <a:defRPr sz="3733"/>
            </a:lvl2pPr>
            <a:lvl3pPr marL="1828754" lvl="2" indent="-541853">
              <a:spcBef>
                <a:spcPts val="0"/>
              </a:spcBef>
              <a:spcAft>
                <a:spcPts val="0"/>
              </a:spcAft>
              <a:buSzPts val="2800"/>
              <a:buChar char="■"/>
              <a:defRPr sz="3733"/>
            </a:lvl3pPr>
            <a:lvl4pPr marL="2438339" lvl="3" indent="-541853">
              <a:spcBef>
                <a:spcPts val="0"/>
              </a:spcBef>
              <a:spcAft>
                <a:spcPts val="0"/>
              </a:spcAft>
              <a:buSzPts val="2800"/>
              <a:buChar char="●"/>
              <a:defRPr sz="3733"/>
            </a:lvl4pPr>
            <a:lvl5pPr marL="3047924" lvl="4" indent="-541853">
              <a:spcBef>
                <a:spcPts val="0"/>
              </a:spcBef>
              <a:spcAft>
                <a:spcPts val="0"/>
              </a:spcAft>
              <a:buSzPts val="2800"/>
              <a:buChar char="○"/>
              <a:defRPr sz="3733"/>
            </a:lvl5pPr>
            <a:lvl6pPr marL="3657509" lvl="5" indent="-541853">
              <a:spcBef>
                <a:spcPts val="0"/>
              </a:spcBef>
              <a:spcAft>
                <a:spcPts val="0"/>
              </a:spcAft>
              <a:buSzPts val="2800"/>
              <a:buChar char="■"/>
              <a:defRPr sz="3733"/>
            </a:lvl6pPr>
            <a:lvl7pPr marL="4267093" lvl="6" indent="-541853">
              <a:spcBef>
                <a:spcPts val="0"/>
              </a:spcBef>
              <a:spcAft>
                <a:spcPts val="0"/>
              </a:spcAft>
              <a:buSzPts val="2800"/>
              <a:buChar char="●"/>
              <a:defRPr sz="3733"/>
            </a:lvl7pPr>
            <a:lvl8pPr marL="4876678" lvl="7" indent="-541853">
              <a:spcBef>
                <a:spcPts val="0"/>
              </a:spcBef>
              <a:spcAft>
                <a:spcPts val="0"/>
              </a:spcAft>
              <a:buSzPts val="2800"/>
              <a:buChar char="○"/>
              <a:defRPr sz="3733"/>
            </a:lvl8pPr>
            <a:lvl9pPr marL="5486263" lvl="8" indent="-541853">
              <a:spcBef>
                <a:spcPts val="0"/>
              </a:spcBef>
              <a:spcAft>
                <a:spcPts val="0"/>
              </a:spcAft>
              <a:buSzPts val="2800"/>
              <a:buChar char="■"/>
              <a:defRPr sz="3733"/>
            </a:lvl9pPr>
          </a:lstStyle>
          <a:p>
            <a:endParaRPr/>
          </a:p>
        </p:txBody>
      </p:sp>
      <p:sp>
        <p:nvSpPr>
          <p:cNvPr id="43" name="Google Shape;43;p5"/>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11" name="Google Shape;36;p5"/>
          <p:cNvSpPr/>
          <p:nvPr userDrawn="1"/>
        </p:nvSpPr>
        <p:spPr>
          <a:xfrm>
            <a:off x="-3" y="133374"/>
            <a:ext cx="8832276" cy="947282"/>
          </a:xfrm>
          <a:prstGeom prst="rect">
            <a:avLst/>
          </a:prstGeom>
          <a:solidFill>
            <a:srgbClr val="12405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cxnSp>
        <p:nvCxnSpPr>
          <p:cNvPr id="40" name="Google Shape;40;p5"/>
          <p:cNvCxnSpPr/>
          <p:nvPr/>
        </p:nvCxnSpPr>
        <p:spPr>
          <a:xfrm>
            <a:off x="956532" y="238991"/>
            <a:ext cx="0" cy="675409"/>
          </a:xfrm>
          <a:prstGeom prst="straightConnector1">
            <a:avLst/>
          </a:prstGeom>
          <a:noFill/>
          <a:ln w="9525" cap="flat" cmpd="sng">
            <a:solidFill>
              <a:srgbClr val="18637B"/>
            </a:solidFill>
            <a:prstDash val="solid"/>
            <a:round/>
            <a:headEnd type="none" w="med" len="med"/>
            <a:tailEnd type="none" w="med" len="med"/>
          </a:ln>
        </p:spPr>
      </p:cxnSp>
      <p:sp>
        <p:nvSpPr>
          <p:cNvPr id="12" name="Google Shape;41;p5"/>
          <p:cNvSpPr txBox="1">
            <a:spLocks noGrp="1"/>
          </p:cNvSpPr>
          <p:nvPr>
            <p:ph type="title"/>
          </p:nvPr>
        </p:nvSpPr>
        <p:spPr>
          <a:xfrm>
            <a:off x="998096" y="397490"/>
            <a:ext cx="4278400" cy="379191"/>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24" name="TextBox 23"/>
          <p:cNvSpPr txBox="1"/>
          <p:nvPr userDrawn="1"/>
        </p:nvSpPr>
        <p:spPr>
          <a:xfrm rot="16200000">
            <a:off x="11193565" y="3313516"/>
            <a:ext cx="1759040" cy="230969"/>
          </a:xfrm>
          <a:prstGeom prst="rect">
            <a:avLst/>
          </a:prstGeom>
          <a:noFill/>
        </p:spPr>
        <p:txBody>
          <a:bodyPr wrap="square" rtlCol="0">
            <a:spAutoFit/>
          </a:bodyPr>
          <a:lstStyle/>
          <a:p>
            <a:r>
              <a:rPr lang="en-US" sz="900" i="0" dirty="0">
                <a:solidFill>
                  <a:srgbClr val="124057"/>
                </a:solidFill>
                <a:latin typeface="Roboto" panose="02000000000000000000" pitchFamily="2" charset="0"/>
                <a:ea typeface="Roboto" panose="02000000000000000000" pitchFamily="2" charset="0"/>
                <a:cs typeface="Nixie One" panose="020B0604020202020204" charset="0"/>
              </a:rPr>
              <a:t>©2020 PTDL – TTCN - VDS</a:t>
            </a:r>
          </a:p>
        </p:txBody>
      </p:sp>
    </p:spTree>
    <p:extLst>
      <p:ext uri="{BB962C8B-B14F-4D97-AF65-F5344CB8AC3E}">
        <p14:creationId xmlns:p14="http://schemas.microsoft.com/office/powerpoint/2010/main" val="879303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46" name="Google Shape;46;p6"/>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7" name="Google Shape;47;p6"/>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8" name="Google Shape;48;p6"/>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9" name="Google Shape;49;p6"/>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50" name="Google Shape;50;p6"/>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51" name="Google Shape;51;p6"/>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2" name="Google Shape;52;p6"/>
          <p:cNvSpPr txBox="1">
            <a:spLocks noGrp="1"/>
          </p:cNvSpPr>
          <p:nvPr>
            <p:ph type="body" idx="1"/>
          </p:nvPr>
        </p:nvSpPr>
        <p:spPr>
          <a:xfrm>
            <a:off x="1528033" y="2356367"/>
            <a:ext cx="4880400" cy="421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3" name="Google Shape;53;p6"/>
          <p:cNvSpPr txBox="1">
            <a:spLocks noGrp="1"/>
          </p:cNvSpPr>
          <p:nvPr>
            <p:ph type="body" idx="2"/>
          </p:nvPr>
        </p:nvSpPr>
        <p:spPr>
          <a:xfrm>
            <a:off x="6702164" y="2356367"/>
            <a:ext cx="4880400" cy="421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4" name="Google Shape;54;p6"/>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49585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5"/>
        <p:cNvGrpSpPr/>
        <p:nvPr/>
      </p:nvGrpSpPr>
      <p:grpSpPr>
        <a:xfrm>
          <a:off x="0" y="0"/>
          <a:ext cx="0" cy="0"/>
          <a:chOff x="0" y="0"/>
          <a:chExt cx="0" cy="0"/>
        </a:xfrm>
      </p:grpSpPr>
      <p:sp>
        <p:nvSpPr>
          <p:cNvPr id="56" name="Google Shape;56;p7"/>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57" name="Google Shape;57;p7"/>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58" name="Google Shape;58;p7"/>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59" name="Google Shape;59;p7"/>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60" name="Google Shape;60;p7"/>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61" name="Google Shape;61;p7"/>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62" name="Google Shape;62;p7"/>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63" name="Google Shape;63;p7"/>
          <p:cNvSpPr txBox="1">
            <a:spLocks noGrp="1"/>
          </p:cNvSpPr>
          <p:nvPr>
            <p:ph type="body" idx="1"/>
          </p:nvPr>
        </p:nvSpPr>
        <p:spPr>
          <a:xfrm>
            <a:off x="1528033"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4" name="Google Shape;64;p7"/>
          <p:cNvSpPr txBox="1">
            <a:spLocks noGrp="1"/>
          </p:cNvSpPr>
          <p:nvPr>
            <p:ph type="body" idx="2"/>
          </p:nvPr>
        </p:nvSpPr>
        <p:spPr>
          <a:xfrm>
            <a:off x="4905851"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5" name="Google Shape;65;p7"/>
          <p:cNvSpPr txBox="1">
            <a:spLocks noGrp="1"/>
          </p:cNvSpPr>
          <p:nvPr>
            <p:ph type="body" idx="3"/>
          </p:nvPr>
        </p:nvSpPr>
        <p:spPr>
          <a:xfrm>
            <a:off x="8283667"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6" name="Google Shape;66;p7"/>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79130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7"/>
        <p:cNvGrpSpPr/>
        <p:nvPr/>
      </p:nvGrpSpPr>
      <p:grpSpPr>
        <a:xfrm>
          <a:off x="0" y="0"/>
          <a:ext cx="0" cy="0"/>
          <a:chOff x="0" y="0"/>
          <a:chExt cx="0" cy="0"/>
        </a:xfrm>
      </p:grpSpPr>
      <p:sp>
        <p:nvSpPr>
          <p:cNvPr id="68" name="Google Shape;68;p8"/>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69" name="Google Shape;69;p8"/>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0" name="Google Shape;70;p8"/>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1" name="Google Shape;71;p8"/>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2" name="Google Shape;72;p8"/>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73" name="Google Shape;73;p8"/>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74" name="Google Shape;74;p8"/>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75" name="Google Shape;75;p8"/>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421610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250414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6"/>
        <p:cNvGrpSpPr/>
        <p:nvPr/>
      </p:nvGrpSpPr>
      <p:grpSpPr>
        <a:xfrm>
          <a:off x="0" y="0"/>
          <a:ext cx="0" cy="0"/>
          <a:chOff x="0" y="0"/>
          <a:chExt cx="0" cy="0"/>
        </a:xfrm>
      </p:grpSpPr>
      <p:sp>
        <p:nvSpPr>
          <p:cNvPr id="77" name="Google Shape;77;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endParaRPr/>
          </a:p>
        </p:txBody>
      </p:sp>
      <p:sp>
        <p:nvSpPr>
          <p:cNvPr id="78" name="Google Shape;78;p9"/>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79" name="Google Shape;79;p9"/>
          <p:cNvSpPr/>
          <p:nvPr/>
        </p:nvSpPr>
        <p:spPr>
          <a:xfrm>
            <a:off x="0" y="667500"/>
            <a:ext cx="3296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0" name="Google Shape;80;p9"/>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1" name="Google Shape;81;p9"/>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2" name="Google Shape;82;p9"/>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3" name="Google Shape;83;p9"/>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9" name="TextBox 8"/>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2155231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86" name="Google Shape;86;p10"/>
          <p:cNvSpPr/>
          <p:nvPr/>
        </p:nvSpPr>
        <p:spPr>
          <a:xfrm>
            <a:off x="0" y="667500"/>
            <a:ext cx="3296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7" name="Google Shape;87;p10"/>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8" name="Google Shape;88;p10"/>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9" name="Google Shape;89;p10"/>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0" name="Google Shape;90;p10"/>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8" name="TextBox 7"/>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924326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tyle A">
  <p:cSld name="Blank style A">
    <p:spTree>
      <p:nvGrpSpPr>
        <p:cNvPr id="1" name="Shape 91"/>
        <p:cNvGrpSpPr/>
        <p:nvPr/>
      </p:nvGrpSpPr>
      <p:grpSpPr>
        <a:xfrm>
          <a:off x="0" y="0"/>
          <a:ext cx="0" cy="0"/>
          <a:chOff x="0" y="0"/>
          <a:chExt cx="0" cy="0"/>
        </a:xfrm>
      </p:grpSpPr>
      <p:sp>
        <p:nvSpPr>
          <p:cNvPr id="92" name="Google Shape;92;p11"/>
          <p:cNvSpPr/>
          <p:nvPr/>
        </p:nvSpPr>
        <p:spPr>
          <a:xfrm>
            <a:off x="0" y="1531000"/>
            <a:ext cx="12192000" cy="3796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3" name="Google Shape;93;p11"/>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94" name="Google Shape;94;p11"/>
          <p:cNvSpPr/>
          <p:nvPr/>
        </p:nvSpPr>
        <p:spPr>
          <a:xfrm>
            <a:off x="0" y="667500"/>
            <a:ext cx="12192000" cy="9760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5" name="Google Shape;95;p11"/>
          <p:cNvSpPr/>
          <p:nvPr/>
        </p:nvSpPr>
        <p:spPr>
          <a:xfrm>
            <a:off x="0" y="5283733"/>
            <a:ext cx="12192000" cy="493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6" name="Google Shape;96;p11"/>
          <p:cNvSpPr/>
          <p:nvPr/>
        </p:nvSpPr>
        <p:spPr>
          <a:xfrm>
            <a:off x="0" y="5777500"/>
            <a:ext cx="12192000" cy="10804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7" name="Google Shape;97;p11"/>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106774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tyle B">
  <p:cSld name="Blank style B">
    <p:spTree>
      <p:nvGrpSpPr>
        <p:cNvPr id="1" name="Shape 98"/>
        <p:cNvGrpSpPr/>
        <p:nvPr/>
      </p:nvGrpSpPr>
      <p:grpSpPr>
        <a:xfrm>
          <a:off x="0" y="0"/>
          <a:ext cx="0" cy="0"/>
          <a:chOff x="0" y="0"/>
          <a:chExt cx="0" cy="0"/>
        </a:xfrm>
      </p:grpSpPr>
      <p:sp>
        <p:nvSpPr>
          <p:cNvPr id="99" name="Google Shape;99;p12"/>
          <p:cNvSpPr/>
          <p:nvPr/>
        </p:nvSpPr>
        <p:spPr>
          <a:xfrm>
            <a:off x="0" y="5726067"/>
            <a:ext cx="12192000" cy="321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0" name="Google Shape;100;p12"/>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101" name="Google Shape;101;p12"/>
          <p:cNvSpPr/>
          <p:nvPr/>
        </p:nvSpPr>
        <p:spPr>
          <a:xfrm>
            <a:off x="0" y="667501"/>
            <a:ext cx="121920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2" name="Google Shape;102;p12"/>
          <p:cNvSpPr/>
          <p:nvPr/>
        </p:nvSpPr>
        <p:spPr>
          <a:xfrm>
            <a:off x="0" y="5991473"/>
            <a:ext cx="121920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3" name="Google Shape;103;p12"/>
          <p:cNvSpPr/>
          <p:nvPr/>
        </p:nvSpPr>
        <p:spPr>
          <a:xfrm>
            <a:off x="0" y="6112100"/>
            <a:ext cx="121920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4" name="Google Shape;104;p12"/>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258551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5718000"/>
            <a:ext cx="12192000" cy="330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1" name="Google Shape;11;p2"/>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12" name="Google Shape;12;p2"/>
          <p:cNvSpPr/>
          <p:nvPr/>
        </p:nvSpPr>
        <p:spPr>
          <a:xfrm>
            <a:off x="0" y="667501"/>
            <a:ext cx="121920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3" name="Google Shape;13;p2"/>
          <p:cNvSpPr/>
          <p:nvPr/>
        </p:nvSpPr>
        <p:spPr>
          <a:xfrm>
            <a:off x="0" y="5991473"/>
            <a:ext cx="121920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4" name="Google Shape;14;p2"/>
          <p:cNvSpPr/>
          <p:nvPr/>
        </p:nvSpPr>
        <p:spPr>
          <a:xfrm>
            <a:off x="0" y="6112100"/>
            <a:ext cx="121920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5" name="Google Shape;15;p2"/>
          <p:cNvSpPr txBox="1">
            <a:spLocks noGrp="1"/>
          </p:cNvSpPr>
          <p:nvPr>
            <p:ph type="ctrTitle"/>
          </p:nvPr>
        </p:nvSpPr>
        <p:spPr>
          <a:xfrm>
            <a:off x="914400" y="3468567"/>
            <a:ext cx="7747200" cy="1546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2344954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5484800" y="3838333"/>
            <a:ext cx="6007600" cy="154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14454"/>
              </a:buClr>
              <a:buSzPts val="4800"/>
              <a:buNone/>
              <a:defRPr sz="6400">
                <a:solidFill>
                  <a:srgbClr val="114454"/>
                </a:solidFill>
              </a:defRPr>
            </a:lvl1pPr>
            <a:lvl2pPr lvl="1" rtl="0">
              <a:spcBef>
                <a:spcPts val="0"/>
              </a:spcBef>
              <a:spcAft>
                <a:spcPts val="0"/>
              </a:spcAft>
              <a:buClr>
                <a:srgbClr val="114454"/>
              </a:buClr>
              <a:buSzPts val="4800"/>
              <a:buNone/>
              <a:defRPr sz="6400">
                <a:solidFill>
                  <a:srgbClr val="114454"/>
                </a:solidFill>
              </a:defRPr>
            </a:lvl2pPr>
            <a:lvl3pPr lvl="2" rtl="0">
              <a:spcBef>
                <a:spcPts val="0"/>
              </a:spcBef>
              <a:spcAft>
                <a:spcPts val="0"/>
              </a:spcAft>
              <a:buClr>
                <a:srgbClr val="114454"/>
              </a:buClr>
              <a:buSzPts val="4800"/>
              <a:buNone/>
              <a:defRPr sz="6400">
                <a:solidFill>
                  <a:srgbClr val="114454"/>
                </a:solidFill>
              </a:defRPr>
            </a:lvl3pPr>
            <a:lvl4pPr lvl="3" rtl="0">
              <a:spcBef>
                <a:spcPts val="0"/>
              </a:spcBef>
              <a:spcAft>
                <a:spcPts val="0"/>
              </a:spcAft>
              <a:buClr>
                <a:srgbClr val="114454"/>
              </a:buClr>
              <a:buSzPts val="4800"/>
              <a:buNone/>
              <a:defRPr sz="6400">
                <a:solidFill>
                  <a:srgbClr val="114454"/>
                </a:solidFill>
              </a:defRPr>
            </a:lvl4pPr>
            <a:lvl5pPr lvl="4" rtl="0">
              <a:spcBef>
                <a:spcPts val="0"/>
              </a:spcBef>
              <a:spcAft>
                <a:spcPts val="0"/>
              </a:spcAft>
              <a:buClr>
                <a:srgbClr val="114454"/>
              </a:buClr>
              <a:buSzPts val="4800"/>
              <a:buNone/>
              <a:defRPr sz="6400">
                <a:solidFill>
                  <a:srgbClr val="114454"/>
                </a:solidFill>
              </a:defRPr>
            </a:lvl5pPr>
            <a:lvl6pPr lvl="5" rtl="0">
              <a:spcBef>
                <a:spcPts val="0"/>
              </a:spcBef>
              <a:spcAft>
                <a:spcPts val="0"/>
              </a:spcAft>
              <a:buClr>
                <a:srgbClr val="114454"/>
              </a:buClr>
              <a:buSzPts val="4800"/>
              <a:buNone/>
              <a:defRPr sz="6400">
                <a:solidFill>
                  <a:srgbClr val="114454"/>
                </a:solidFill>
              </a:defRPr>
            </a:lvl6pPr>
            <a:lvl7pPr lvl="6" rtl="0">
              <a:spcBef>
                <a:spcPts val="0"/>
              </a:spcBef>
              <a:spcAft>
                <a:spcPts val="0"/>
              </a:spcAft>
              <a:buClr>
                <a:srgbClr val="114454"/>
              </a:buClr>
              <a:buSzPts val="4800"/>
              <a:buNone/>
              <a:defRPr sz="6400">
                <a:solidFill>
                  <a:srgbClr val="114454"/>
                </a:solidFill>
              </a:defRPr>
            </a:lvl7pPr>
            <a:lvl8pPr lvl="7" rtl="0">
              <a:spcBef>
                <a:spcPts val="0"/>
              </a:spcBef>
              <a:spcAft>
                <a:spcPts val="0"/>
              </a:spcAft>
              <a:buClr>
                <a:srgbClr val="114454"/>
              </a:buClr>
              <a:buSzPts val="4800"/>
              <a:buNone/>
              <a:defRPr sz="6400">
                <a:solidFill>
                  <a:srgbClr val="114454"/>
                </a:solidFill>
              </a:defRPr>
            </a:lvl8pPr>
            <a:lvl9pPr lvl="8" rtl="0">
              <a:spcBef>
                <a:spcPts val="0"/>
              </a:spcBef>
              <a:spcAft>
                <a:spcPts val="0"/>
              </a:spcAft>
              <a:buClr>
                <a:srgbClr val="114454"/>
              </a:buClr>
              <a:buSzPts val="4800"/>
              <a:buNone/>
              <a:defRPr sz="6400">
                <a:solidFill>
                  <a:srgbClr val="114454"/>
                </a:solidFill>
              </a:defRPr>
            </a:lvl9pPr>
          </a:lstStyle>
          <a:p>
            <a:endParaRPr/>
          </a:p>
        </p:txBody>
      </p:sp>
      <p:sp>
        <p:nvSpPr>
          <p:cNvPr id="18" name="Google Shape;18;p3"/>
          <p:cNvSpPr txBox="1">
            <a:spLocks noGrp="1"/>
          </p:cNvSpPr>
          <p:nvPr>
            <p:ph type="subTitle" idx="1"/>
          </p:nvPr>
        </p:nvSpPr>
        <p:spPr>
          <a:xfrm>
            <a:off x="5484800" y="5310733"/>
            <a:ext cx="60076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4BF6E"/>
              </a:buClr>
              <a:buSzPts val="1800"/>
              <a:buNone/>
              <a:defRPr sz="2400" b="1">
                <a:solidFill>
                  <a:srgbClr val="94BF6E"/>
                </a:solidFill>
              </a:defRPr>
            </a:lvl1pPr>
            <a:lvl2pPr lvl="1" rtl="0">
              <a:spcBef>
                <a:spcPts val="0"/>
              </a:spcBef>
              <a:spcAft>
                <a:spcPts val="0"/>
              </a:spcAft>
              <a:buClr>
                <a:srgbClr val="94BF6E"/>
              </a:buClr>
              <a:buSzPts val="1800"/>
              <a:buNone/>
              <a:defRPr sz="2400" b="1">
                <a:solidFill>
                  <a:srgbClr val="94BF6E"/>
                </a:solidFill>
              </a:defRPr>
            </a:lvl2pPr>
            <a:lvl3pPr lvl="2" rtl="0">
              <a:spcBef>
                <a:spcPts val="0"/>
              </a:spcBef>
              <a:spcAft>
                <a:spcPts val="0"/>
              </a:spcAft>
              <a:buClr>
                <a:srgbClr val="94BF6E"/>
              </a:buClr>
              <a:buSzPts val="1800"/>
              <a:buNone/>
              <a:defRPr sz="2400" b="1">
                <a:solidFill>
                  <a:srgbClr val="94BF6E"/>
                </a:solidFill>
              </a:defRPr>
            </a:lvl3pPr>
            <a:lvl4pPr lvl="3" rtl="0">
              <a:spcBef>
                <a:spcPts val="0"/>
              </a:spcBef>
              <a:spcAft>
                <a:spcPts val="0"/>
              </a:spcAft>
              <a:buClr>
                <a:srgbClr val="94BF6E"/>
              </a:buClr>
              <a:buSzPts val="1800"/>
              <a:buNone/>
              <a:defRPr b="1">
                <a:solidFill>
                  <a:srgbClr val="94BF6E"/>
                </a:solidFill>
              </a:defRPr>
            </a:lvl4pPr>
            <a:lvl5pPr lvl="4" rtl="0">
              <a:spcBef>
                <a:spcPts val="0"/>
              </a:spcBef>
              <a:spcAft>
                <a:spcPts val="0"/>
              </a:spcAft>
              <a:buClr>
                <a:srgbClr val="94BF6E"/>
              </a:buClr>
              <a:buSzPts val="1800"/>
              <a:buNone/>
              <a:defRPr b="1">
                <a:solidFill>
                  <a:srgbClr val="94BF6E"/>
                </a:solidFill>
              </a:defRPr>
            </a:lvl5pPr>
            <a:lvl6pPr lvl="5" rtl="0">
              <a:spcBef>
                <a:spcPts val="0"/>
              </a:spcBef>
              <a:spcAft>
                <a:spcPts val="0"/>
              </a:spcAft>
              <a:buClr>
                <a:srgbClr val="94BF6E"/>
              </a:buClr>
              <a:buSzPts val="1800"/>
              <a:buNone/>
              <a:defRPr b="1">
                <a:solidFill>
                  <a:srgbClr val="94BF6E"/>
                </a:solidFill>
              </a:defRPr>
            </a:lvl6pPr>
            <a:lvl7pPr lvl="6" rtl="0">
              <a:spcBef>
                <a:spcPts val="0"/>
              </a:spcBef>
              <a:spcAft>
                <a:spcPts val="0"/>
              </a:spcAft>
              <a:buClr>
                <a:srgbClr val="94BF6E"/>
              </a:buClr>
              <a:buSzPts val="1800"/>
              <a:buNone/>
              <a:defRPr b="1">
                <a:solidFill>
                  <a:srgbClr val="94BF6E"/>
                </a:solidFill>
              </a:defRPr>
            </a:lvl7pPr>
            <a:lvl8pPr lvl="7" rtl="0">
              <a:spcBef>
                <a:spcPts val="0"/>
              </a:spcBef>
              <a:spcAft>
                <a:spcPts val="0"/>
              </a:spcAft>
              <a:buClr>
                <a:srgbClr val="94BF6E"/>
              </a:buClr>
              <a:buSzPts val="1800"/>
              <a:buNone/>
              <a:defRPr b="1">
                <a:solidFill>
                  <a:srgbClr val="94BF6E"/>
                </a:solidFill>
              </a:defRPr>
            </a:lvl8pPr>
            <a:lvl9pPr lvl="8" rtl="0">
              <a:spcBef>
                <a:spcPts val="0"/>
              </a:spcBef>
              <a:spcAft>
                <a:spcPts val="0"/>
              </a:spcAft>
              <a:buClr>
                <a:srgbClr val="94BF6E"/>
              </a:buClr>
              <a:buSzPts val="1800"/>
              <a:buNone/>
              <a:defRPr b="1">
                <a:solidFill>
                  <a:srgbClr val="94BF6E"/>
                </a:solidFill>
              </a:defRPr>
            </a:lvl9pPr>
          </a:lstStyle>
          <a:p>
            <a:endParaRPr/>
          </a:p>
        </p:txBody>
      </p:sp>
      <p:sp>
        <p:nvSpPr>
          <p:cNvPr id="19" name="Google Shape;19;p3"/>
          <p:cNvSpPr/>
          <p:nvPr/>
        </p:nvSpPr>
        <p:spPr>
          <a:xfrm>
            <a:off x="0" y="5717999"/>
            <a:ext cx="4632400" cy="330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0" name="Google Shape;20;p3"/>
          <p:cNvSpPr/>
          <p:nvPr/>
        </p:nvSpPr>
        <p:spPr>
          <a:xfrm>
            <a:off x="0" y="0"/>
            <a:ext cx="46324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21" name="Google Shape;21;p3"/>
          <p:cNvSpPr/>
          <p:nvPr/>
        </p:nvSpPr>
        <p:spPr>
          <a:xfrm>
            <a:off x="0" y="667501"/>
            <a:ext cx="46324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2" name="Google Shape;22;p3"/>
          <p:cNvSpPr/>
          <p:nvPr/>
        </p:nvSpPr>
        <p:spPr>
          <a:xfrm>
            <a:off x="0" y="5991472"/>
            <a:ext cx="46324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3" name="Google Shape;23;p3"/>
          <p:cNvSpPr/>
          <p:nvPr/>
        </p:nvSpPr>
        <p:spPr>
          <a:xfrm>
            <a:off x="0" y="6112100"/>
            <a:ext cx="46324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Tree>
    <p:extLst>
      <p:ext uri="{BB962C8B-B14F-4D97-AF65-F5344CB8AC3E}">
        <p14:creationId xmlns:p14="http://schemas.microsoft.com/office/powerpoint/2010/main" val="3148749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5"/>
        <p:cNvGrpSpPr/>
        <p:nvPr/>
      </p:nvGrpSpPr>
      <p:grpSpPr>
        <a:xfrm>
          <a:off x="0" y="0"/>
          <a:ext cx="0" cy="0"/>
          <a:chOff x="0" y="0"/>
          <a:chExt cx="0" cy="0"/>
        </a:xfrm>
      </p:grpSpPr>
      <p:sp>
        <p:nvSpPr>
          <p:cNvPr id="26" name="Google Shape;26;p4"/>
          <p:cNvSpPr/>
          <p:nvPr/>
        </p:nvSpPr>
        <p:spPr>
          <a:xfrm>
            <a:off x="0" y="1531000"/>
            <a:ext cx="12192000" cy="3796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7" name="Google Shape;27;p4"/>
          <p:cNvSpPr/>
          <p:nvPr/>
        </p:nvSpPr>
        <p:spPr>
          <a:xfrm>
            <a:off x="4531385" y="2132718"/>
            <a:ext cx="3129233" cy="2592567"/>
          </a:xfrm>
          <a:prstGeom prst="rect">
            <a:avLst/>
          </a:prstGeom>
        </p:spPr>
        <p:txBody>
          <a:bodyPr>
            <a:prstTxWarp prst="textPlain">
              <a:avLst/>
            </a:prstTxWarp>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sz="1867" b="0" i="0" u="none" strike="noStrike" kern="0" cap="none" spc="0" normalizeH="0" baseline="0" noProof="0" dirty="0">
                <a:ln>
                  <a:noFill/>
                </a:ln>
                <a:solidFill>
                  <a:srgbClr val="0E3142">
                    <a:alpha val="20380"/>
                  </a:srgbClr>
                </a:solidFill>
                <a:effectLst/>
                <a:uLnTx/>
                <a:uFillTx/>
                <a:latin typeface="Impact"/>
                <a:cs typeface="Arial"/>
                <a:sym typeface="Arial"/>
              </a:rPr>
              <a:t>“</a:t>
            </a:r>
          </a:p>
        </p:txBody>
      </p:sp>
      <p:sp>
        <p:nvSpPr>
          <p:cNvPr id="28" name="Google Shape;28;p4"/>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29" name="Google Shape;29;p4"/>
          <p:cNvSpPr/>
          <p:nvPr/>
        </p:nvSpPr>
        <p:spPr>
          <a:xfrm>
            <a:off x="0" y="667500"/>
            <a:ext cx="12192000" cy="9760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0" name="Google Shape;30;p4"/>
          <p:cNvSpPr/>
          <p:nvPr/>
        </p:nvSpPr>
        <p:spPr>
          <a:xfrm>
            <a:off x="0" y="5283733"/>
            <a:ext cx="12192000" cy="493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1" name="Google Shape;31;p4"/>
          <p:cNvSpPr/>
          <p:nvPr/>
        </p:nvSpPr>
        <p:spPr>
          <a:xfrm>
            <a:off x="0" y="5777500"/>
            <a:ext cx="12192000" cy="10804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2" name="Google Shape;32;p4"/>
          <p:cNvSpPr txBox="1">
            <a:spLocks noGrp="1"/>
          </p:cNvSpPr>
          <p:nvPr>
            <p:ph type="body" idx="1"/>
          </p:nvPr>
        </p:nvSpPr>
        <p:spPr>
          <a:xfrm>
            <a:off x="2074900" y="3067033"/>
            <a:ext cx="8042400" cy="806800"/>
          </a:xfrm>
          <a:prstGeom prst="rect">
            <a:avLst/>
          </a:prstGeom>
        </p:spPr>
        <p:txBody>
          <a:bodyPr spcFirstLastPara="1" wrap="square" lIns="91425" tIns="91425" rIns="91425" bIns="91425" anchor="ctr" anchorCtr="0">
            <a:noAutofit/>
          </a:bodyPr>
          <a:lstStyle>
            <a:lvl1pPr marL="609585" lvl="0" indent="-474121" algn="ctr" rtl="0">
              <a:spcBef>
                <a:spcPts val="800"/>
              </a:spcBef>
              <a:spcAft>
                <a:spcPts val="0"/>
              </a:spcAft>
              <a:buClr>
                <a:srgbClr val="FFFFFF"/>
              </a:buClr>
              <a:buSzPts val="2000"/>
              <a:buChar char="▪"/>
              <a:defRPr sz="2667">
                <a:solidFill>
                  <a:srgbClr val="FFFFFF"/>
                </a:solidFill>
              </a:defRPr>
            </a:lvl1pPr>
            <a:lvl2pPr marL="1219170" lvl="1" indent="-474121" algn="ctr" rtl="0">
              <a:spcBef>
                <a:spcPts val="0"/>
              </a:spcBef>
              <a:spcAft>
                <a:spcPts val="0"/>
              </a:spcAft>
              <a:buClr>
                <a:srgbClr val="FFFFFF"/>
              </a:buClr>
              <a:buSzPts val="2000"/>
              <a:buChar char="▫"/>
              <a:defRPr sz="2667">
                <a:solidFill>
                  <a:srgbClr val="FFFFFF"/>
                </a:solidFill>
              </a:defRPr>
            </a:lvl2pPr>
            <a:lvl3pPr marL="1828754" lvl="2" indent="-474121" algn="ctr" rtl="0">
              <a:spcBef>
                <a:spcPts val="0"/>
              </a:spcBef>
              <a:spcAft>
                <a:spcPts val="0"/>
              </a:spcAft>
              <a:buClr>
                <a:srgbClr val="FFFFFF"/>
              </a:buClr>
              <a:buSzPts val="2000"/>
              <a:buChar char="■"/>
              <a:defRPr sz="2667">
                <a:solidFill>
                  <a:srgbClr val="FFFFFF"/>
                </a:solidFill>
              </a:defRPr>
            </a:lvl3pPr>
            <a:lvl4pPr marL="2438339" lvl="3" indent="-474121" algn="ctr" rtl="0">
              <a:spcBef>
                <a:spcPts val="0"/>
              </a:spcBef>
              <a:spcAft>
                <a:spcPts val="0"/>
              </a:spcAft>
              <a:buClr>
                <a:srgbClr val="FFFFFF"/>
              </a:buClr>
              <a:buSzPts val="2000"/>
              <a:buChar char="●"/>
              <a:defRPr sz="2667">
                <a:solidFill>
                  <a:srgbClr val="FFFFFF"/>
                </a:solidFill>
              </a:defRPr>
            </a:lvl4pPr>
            <a:lvl5pPr marL="3047924" lvl="4" indent="-474121" algn="ctr" rtl="0">
              <a:spcBef>
                <a:spcPts val="0"/>
              </a:spcBef>
              <a:spcAft>
                <a:spcPts val="0"/>
              </a:spcAft>
              <a:buClr>
                <a:srgbClr val="FFFFFF"/>
              </a:buClr>
              <a:buSzPts val="2000"/>
              <a:buChar char="○"/>
              <a:defRPr sz="2667">
                <a:solidFill>
                  <a:srgbClr val="FFFFFF"/>
                </a:solidFill>
              </a:defRPr>
            </a:lvl5pPr>
            <a:lvl6pPr marL="3657509" lvl="5" indent="-474121" algn="ctr" rtl="0">
              <a:spcBef>
                <a:spcPts val="0"/>
              </a:spcBef>
              <a:spcAft>
                <a:spcPts val="0"/>
              </a:spcAft>
              <a:buClr>
                <a:srgbClr val="FFFFFF"/>
              </a:buClr>
              <a:buSzPts val="2000"/>
              <a:buChar char="■"/>
              <a:defRPr sz="2667">
                <a:solidFill>
                  <a:srgbClr val="FFFFFF"/>
                </a:solidFill>
              </a:defRPr>
            </a:lvl6pPr>
            <a:lvl7pPr marL="4267093" lvl="6" indent="-474121" algn="ctr" rtl="0">
              <a:spcBef>
                <a:spcPts val="0"/>
              </a:spcBef>
              <a:spcAft>
                <a:spcPts val="0"/>
              </a:spcAft>
              <a:buClr>
                <a:srgbClr val="FFFFFF"/>
              </a:buClr>
              <a:buSzPts val="2000"/>
              <a:buChar char="●"/>
              <a:defRPr sz="2667">
                <a:solidFill>
                  <a:srgbClr val="FFFFFF"/>
                </a:solidFill>
              </a:defRPr>
            </a:lvl7pPr>
            <a:lvl8pPr marL="4876678" lvl="7" indent="-474121" algn="ctr" rtl="0">
              <a:spcBef>
                <a:spcPts val="0"/>
              </a:spcBef>
              <a:spcAft>
                <a:spcPts val="0"/>
              </a:spcAft>
              <a:buClr>
                <a:srgbClr val="FFFFFF"/>
              </a:buClr>
              <a:buSzPts val="2000"/>
              <a:buChar char="○"/>
              <a:defRPr sz="2667">
                <a:solidFill>
                  <a:srgbClr val="FFFFFF"/>
                </a:solidFill>
              </a:defRPr>
            </a:lvl8pPr>
            <a:lvl9pPr marL="5486263" lvl="8" indent="-474121" algn="ctr">
              <a:spcBef>
                <a:spcPts val="0"/>
              </a:spcBef>
              <a:spcAft>
                <a:spcPts val="0"/>
              </a:spcAft>
              <a:buClr>
                <a:srgbClr val="FFFFFF"/>
              </a:buClr>
              <a:buSzPts val="2000"/>
              <a:buChar char="■"/>
              <a:defRPr sz="2667">
                <a:solidFill>
                  <a:srgbClr val="FFFFFF"/>
                </a:solidFill>
              </a:defRPr>
            </a:lvl9pPr>
          </a:lstStyle>
          <a:p>
            <a:endParaRPr/>
          </a:p>
        </p:txBody>
      </p:sp>
      <p:sp>
        <p:nvSpPr>
          <p:cNvPr id="33" name="Google Shape;33;p4"/>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066853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4"/>
        <p:cNvGrpSpPr/>
        <p:nvPr/>
      </p:nvGrpSpPr>
      <p:grpSpPr>
        <a:xfrm>
          <a:off x="0" y="0"/>
          <a:ext cx="0" cy="0"/>
          <a:chOff x="0" y="0"/>
          <a:chExt cx="0" cy="0"/>
        </a:xfrm>
      </p:grpSpPr>
      <p:sp>
        <p:nvSpPr>
          <p:cNvPr id="35" name="Google Shape;35;p5"/>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36" name="Google Shape;36;p5"/>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7" name="Google Shape;37;p5"/>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8" name="Google Shape;38;p5"/>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9" name="Google Shape;39;p5"/>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40" name="Google Shape;40;p5"/>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41" name="Google Shape;41;p5"/>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2" name="Google Shape;42;p5"/>
          <p:cNvSpPr txBox="1">
            <a:spLocks noGrp="1"/>
          </p:cNvSpPr>
          <p:nvPr>
            <p:ph type="body" idx="1"/>
          </p:nvPr>
        </p:nvSpPr>
        <p:spPr>
          <a:xfrm>
            <a:off x="1528033" y="2356367"/>
            <a:ext cx="10054400" cy="4211600"/>
          </a:xfrm>
          <a:prstGeom prst="rect">
            <a:avLst/>
          </a:prstGeom>
        </p:spPr>
        <p:txBody>
          <a:bodyPr spcFirstLastPara="1" wrap="square" lIns="91425" tIns="91425" rIns="91425" bIns="91425" anchor="t" anchorCtr="0">
            <a:noAutofit/>
          </a:bodyPr>
          <a:lstStyle>
            <a:lvl1pPr marL="609585" lvl="0" indent="-541853">
              <a:spcBef>
                <a:spcPts val="800"/>
              </a:spcBef>
              <a:spcAft>
                <a:spcPts val="0"/>
              </a:spcAft>
              <a:buSzPts val="2800"/>
              <a:buChar char="▪"/>
              <a:defRPr sz="3733"/>
            </a:lvl1pPr>
            <a:lvl2pPr marL="1219170" lvl="1" indent="-541853">
              <a:spcBef>
                <a:spcPts val="0"/>
              </a:spcBef>
              <a:spcAft>
                <a:spcPts val="0"/>
              </a:spcAft>
              <a:buSzPts val="2800"/>
              <a:buChar char="▫"/>
              <a:defRPr sz="3733"/>
            </a:lvl2pPr>
            <a:lvl3pPr marL="1828754" lvl="2" indent="-541853">
              <a:spcBef>
                <a:spcPts val="0"/>
              </a:spcBef>
              <a:spcAft>
                <a:spcPts val="0"/>
              </a:spcAft>
              <a:buSzPts val="2800"/>
              <a:buChar char="■"/>
              <a:defRPr sz="3733"/>
            </a:lvl3pPr>
            <a:lvl4pPr marL="2438339" lvl="3" indent="-541853">
              <a:spcBef>
                <a:spcPts val="0"/>
              </a:spcBef>
              <a:spcAft>
                <a:spcPts val="0"/>
              </a:spcAft>
              <a:buSzPts val="2800"/>
              <a:buChar char="●"/>
              <a:defRPr sz="3733"/>
            </a:lvl4pPr>
            <a:lvl5pPr marL="3047924" lvl="4" indent="-541853">
              <a:spcBef>
                <a:spcPts val="0"/>
              </a:spcBef>
              <a:spcAft>
                <a:spcPts val="0"/>
              </a:spcAft>
              <a:buSzPts val="2800"/>
              <a:buChar char="○"/>
              <a:defRPr sz="3733"/>
            </a:lvl5pPr>
            <a:lvl6pPr marL="3657509" lvl="5" indent="-541853">
              <a:spcBef>
                <a:spcPts val="0"/>
              </a:spcBef>
              <a:spcAft>
                <a:spcPts val="0"/>
              </a:spcAft>
              <a:buSzPts val="2800"/>
              <a:buChar char="■"/>
              <a:defRPr sz="3733"/>
            </a:lvl6pPr>
            <a:lvl7pPr marL="4267093" lvl="6" indent="-541853">
              <a:spcBef>
                <a:spcPts val="0"/>
              </a:spcBef>
              <a:spcAft>
                <a:spcPts val="0"/>
              </a:spcAft>
              <a:buSzPts val="2800"/>
              <a:buChar char="●"/>
              <a:defRPr sz="3733"/>
            </a:lvl7pPr>
            <a:lvl8pPr marL="4876678" lvl="7" indent="-541853">
              <a:spcBef>
                <a:spcPts val="0"/>
              </a:spcBef>
              <a:spcAft>
                <a:spcPts val="0"/>
              </a:spcAft>
              <a:buSzPts val="2800"/>
              <a:buChar char="○"/>
              <a:defRPr sz="3733"/>
            </a:lvl8pPr>
            <a:lvl9pPr marL="5486263" lvl="8" indent="-541853">
              <a:spcBef>
                <a:spcPts val="0"/>
              </a:spcBef>
              <a:spcAft>
                <a:spcPts val="0"/>
              </a:spcAft>
              <a:buSzPts val="2800"/>
              <a:buChar char="■"/>
              <a:defRPr sz="3733"/>
            </a:lvl9pPr>
          </a:lstStyle>
          <a:p>
            <a:endParaRPr/>
          </a:p>
        </p:txBody>
      </p:sp>
      <p:sp>
        <p:nvSpPr>
          <p:cNvPr id="43" name="Google Shape;43;p5"/>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740058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46" name="Google Shape;46;p6"/>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7" name="Google Shape;47;p6"/>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8" name="Google Shape;48;p6"/>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9" name="Google Shape;49;p6"/>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50" name="Google Shape;50;p6"/>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51" name="Google Shape;51;p6"/>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2" name="Google Shape;52;p6"/>
          <p:cNvSpPr txBox="1">
            <a:spLocks noGrp="1"/>
          </p:cNvSpPr>
          <p:nvPr>
            <p:ph type="body" idx="1"/>
          </p:nvPr>
        </p:nvSpPr>
        <p:spPr>
          <a:xfrm>
            <a:off x="1528033" y="2356367"/>
            <a:ext cx="4880400" cy="421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3" name="Google Shape;53;p6"/>
          <p:cNvSpPr txBox="1">
            <a:spLocks noGrp="1"/>
          </p:cNvSpPr>
          <p:nvPr>
            <p:ph type="body" idx="2"/>
          </p:nvPr>
        </p:nvSpPr>
        <p:spPr>
          <a:xfrm>
            <a:off x="6702164" y="2356367"/>
            <a:ext cx="4880400" cy="421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4" name="Google Shape;54;p6"/>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4130330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5"/>
        <p:cNvGrpSpPr/>
        <p:nvPr/>
      </p:nvGrpSpPr>
      <p:grpSpPr>
        <a:xfrm>
          <a:off x="0" y="0"/>
          <a:ext cx="0" cy="0"/>
          <a:chOff x="0" y="0"/>
          <a:chExt cx="0" cy="0"/>
        </a:xfrm>
      </p:grpSpPr>
      <p:sp>
        <p:nvSpPr>
          <p:cNvPr id="56" name="Google Shape;56;p7"/>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57" name="Google Shape;57;p7"/>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58" name="Google Shape;58;p7"/>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59" name="Google Shape;59;p7"/>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60" name="Google Shape;60;p7"/>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61" name="Google Shape;61;p7"/>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62" name="Google Shape;62;p7"/>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63" name="Google Shape;63;p7"/>
          <p:cNvSpPr txBox="1">
            <a:spLocks noGrp="1"/>
          </p:cNvSpPr>
          <p:nvPr>
            <p:ph type="body" idx="1"/>
          </p:nvPr>
        </p:nvSpPr>
        <p:spPr>
          <a:xfrm>
            <a:off x="1528033"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4" name="Google Shape;64;p7"/>
          <p:cNvSpPr txBox="1">
            <a:spLocks noGrp="1"/>
          </p:cNvSpPr>
          <p:nvPr>
            <p:ph type="body" idx="2"/>
          </p:nvPr>
        </p:nvSpPr>
        <p:spPr>
          <a:xfrm>
            <a:off x="4905851"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5" name="Google Shape;65;p7"/>
          <p:cNvSpPr txBox="1">
            <a:spLocks noGrp="1"/>
          </p:cNvSpPr>
          <p:nvPr>
            <p:ph type="body" idx="3"/>
          </p:nvPr>
        </p:nvSpPr>
        <p:spPr>
          <a:xfrm>
            <a:off x="8283667"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6" name="Google Shape;66;p7"/>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704941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1648008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7"/>
        <p:cNvGrpSpPr/>
        <p:nvPr/>
      </p:nvGrpSpPr>
      <p:grpSpPr>
        <a:xfrm>
          <a:off x="0" y="0"/>
          <a:ext cx="0" cy="0"/>
          <a:chOff x="0" y="0"/>
          <a:chExt cx="0" cy="0"/>
        </a:xfrm>
      </p:grpSpPr>
      <p:sp>
        <p:nvSpPr>
          <p:cNvPr id="68" name="Google Shape;68;p8"/>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69" name="Google Shape;69;p8"/>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0" name="Google Shape;70;p8"/>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1" name="Google Shape;71;p8"/>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2" name="Google Shape;72;p8"/>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73" name="Google Shape;73;p8"/>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74" name="Google Shape;74;p8"/>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75" name="Google Shape;75;p8"/>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229297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6"/>
        <p:cNvGrpSpPr/>
        <p:nvPr/>
      </p:nvGrpSpPr>
      <p:grpSpPr>
        <a:xfrm>
          <a:off x="0" y="0"/>
          <a:ext cx="0" cy="0"/>
          <a:chOff x="0" y="0"/>
          <a:chExt cx="0" cy="0"/>
        </a:xfrm>
      </p:grpSpPr>
      <p:sp>
        <p:nvSpPr>
          <p:cNvPr id="77" name="Google Shape;77;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endParaRPr/>
          </a:p>
        </p:txBody>
      </p:sp>
      <p:sp>
        <p:nvSpPr>
          <p:cNvPr id="78" name="Google Shape;78;p9"/>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79" name="Google Shape;79;p9"/>
          <p:cNvSpPr/>
          <p:nvPr/>
        </p:nvSpPr>
        <p:spPr>
          <a:xfrm>
            <a:off x="0" y="667500"/>
            <a:ext cx="3296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0" name="Google Shape;80;p9"/>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1" name="Google Shape;81;p9"/>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2" name="Google Shape;82;p9"/>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3" name="Google Shape;83;p9"/>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9" name="TextBox 8"/>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843869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86" name="Google Shape;86;p10"/>
          <p:cNvSpPr/>
          <p:nvPr/>
        </p:nvSpPr>
        <p:spPr>
          <a:xfrm>
            <a:off x="0" y="667500"/>
            <a:ext cx="3296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7" name="Google Shape;87;p10"/>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8" name="Google Shape;88;p10"/>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9" name="Google Shape;89;p10"/>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0" name="Google Shape;90;p10"/>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8" name="TextBox 7"/>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1314830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tyle A">
  <p:cSld name="Blank style A">
    <p:spTree>
      <p:nvGrpSpPr>
        <p:cNvPr id="1" name="Shape 91"/>
        <p:cNvGrpSpPr/>
        <p:nvPr/>
      </p:nvGrpSpPr>
      <p:grpSpPr>
        <a:xfrm>
          <a:off x="0" y="0"/>
          <a:ext cx="0" cy="0"/>
          <a:chOff x="0" y="0"/>
          <a:chExt cx="0" cy="0"/>
        </a:xfrm>
      </p:grpSpPr>
      <p:sp>
        <p:nvSpPr>
          <p:cNvPr id="92" name="Google Shape;92;p11"/>
          <p:cNvSpPr/>
          <p:nvPr/>
        </p:nvSpPr>
        <p:spPr>
          <a:xfrm>
            <a:off x="0" y="1531000"/>
            <a:ext cx="12192000" cy="3796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3" name="Google Shape;93;p11"/>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94" name="Google Shape;94;p11"/>
          <p:cNvSpPr/>
          <p:nvPr/>
        </p:nvSpPr>
        <p:spPr>
          <a:xfrm>
            <a:off x="0" y="667500"/>
            <a:ext cx="12192000" cy="9760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5" name="Google Shape;95;p11"/>
          <p:cNvSpPr/>
          <p:nvPr/>
        </p:nvSpPr>
        <p:spPr>
          <a:xfrm>
            <a:off x="0" y="5283733"/>
            <a:ext cx="12192000" cy="493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6" name="Google Shape;96;p11"/>
          <p:cNvSpPr/>
          <p:nvPr/>
        </p:nvSpPr>
        <p:spPr>
          <a:xfrm>
            <a:off x="0" y="5777500"/>
            <a:ext cx="12192000" cy="10804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7" name="Google Shape;97;p11"/>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3388262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tyle B">
  <p:cSld name="Blank style B">
    <p:spTree>
      <p:nvGrpSpPr>
        <p:cNvPr id="1" name="Shape 98"/>
        <p:cNvGrpSpPr/>
        <p:nvPr/>
      </p:nvGrpSpPr>
      <p:grpSpPr>
        <a:xfrm>
          <a:off x="0" y="0"/>
          <a:ext cx="0" cy="0"/>
          <a:chOff x="0" y="0"/>
          <a:chExt cx="0" cy="0"/>
        </a:xfrm>
      </p:grpSpPr>
      <p:sp>
        <p:nvSpPr>
          <p:cNvPr id="99" name="Google Shape;99;p12"/>
          <p:cNvSpPr/>
          <p:nvPr/>
        </p:nvSpPr>
        <p:spPr>
          <a:xfrm>
            <a:off x="0" y="5726067"/>
            <a:ext cx="12192000" cy="321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0" name="Google Shape;100;p12"/>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101" name="Google Shape;101;p12"/>
          <p:cNvSpPr/>
          <p:nvPr/>
        </p:nvSpPr>
        <p:spPr>
          <a:xfrm>
            <a:off x="0" y="667501"/>
            <a:ext cx="121920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2" name="Google Shape;102;p12"/>
          <p:cNvSpPr/>
          <p:nvPr/>
        </p:nvSpPr>
        <p:spPr>
          <a:xfrm>
            <a:off x="0" y="5991473"/>
            <a:ext cx="121920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3" name="Google Shape;103;p12"/>
          <p:cNvSpPr/>
          <p:nvPr/>
        </p:nvSpPr>
        <p:spPr>
          <a:xfrm>
            <a:off x="0" y="6112100"/>
            <a:ext cx="121920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4" name="Google Shape;104;p12"/>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89519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B2E291-A121-49BB-B36F-3005AAEE5F46}" type="datetimeFigureOut">
              <a:rPr lang="en-US" smtClean="0"/>
              <a:t>7/13/22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2849100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B2E291-A121-49BB-B36F-3005AAEE5F46}" type="datetimeFigureOut">
              <a:rPr lang="en-US" smtClean="0"/>
              <a:t>7/13/22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1491173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B2E291-A121-49BB-B36F-3005AAEE5F46}" type="datetimeFigureOut">
              <a:rPr lang="en-US" smtClean="0"/>
              <a:t>7/13/22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124673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B2E291-A121-49BB-B36F-3005AAEE5F46}" type="datetimeFigureOut">
              <a:rPr lang="en-US" smtClean="0"/>
              <a:t>7/13/22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3943636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B2E291-A121-49BB-B36F-3005AAEE5F46}" type="datetimeFigureOut">
              <a:rPr lang="en-US" smtClean="0"/>
              <a:t>7/13/22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307906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B2E291-A121-49BB-B36F-3005AAEE5F46}" type="datetimeFigureOut">
              <a:rPr lang="en-US" smtClean="0"/>
              <a:t>7/13/22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401088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Light" panose="02000000000000000000" pitchFamily="2" charset="0"/>
              </a:defRPr>
            </a:lvl1pPr>
          </a:lstStyle>
          <a:p>
            <a:fld id="{57B2E291-A121-49BB-B36F-3005AAEE5F46}" type="datetimeFigureOut">
              <a:rPr lang="en-US" smtClean="0"/>
              <a:pPr/>
              <a:t>7/13/22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Light"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Light" panose="02000000000000000000" pitchFamily="2" charset="0"/>
              </a:defRPr>
            </a:lvl1pPr>
          </a:lstStyle>
          <a:p>
            <a:fld id="{A06D031B-68E7-4E1E-BA18-F737606694E5}" type="slidenum">
              <a:rPr lang="en-US" smtClean="0"/>
              <a:pPr/>
              <a:t>‹#›</a:t>
            </a:fld>
            <a:endParaRPr lang="en-US" dirty="0"/>
          </a:p>
        </p:txBody>
      </p:sp>
    </p:spTree>
    <p:extLst>
      <p:ext uri="{BB962C8B-B14F-4D97-AF65-F5344CB8AC3E}">
        <p14:creationId xmlns:p14="http://schemas.microsoft.com/office/powerpoint/2010/main" val="408505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Lst>
  <p:txStyles>
    <p:title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28033" y="707633"/>
            <a:ext cx="4278400" cy="137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1pPr>
            <a:lvl2pPr lvl="1">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2pPr>
            <a:lvl3pPr lvl="2">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3pPr>
            <a:lvl4pPr lvl="3">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4pPr>
            <a:lvl5pPr lvl="4">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5pPr>
            <a:lvl6pPr lvl="5">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6pPr>
            <a:lvl7pPr lvl="6">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7pPr>
            <a:lvl8pPr lvl="7">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8pPr>
            <a:lvl9pPr lvl="8">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528033" y="2356367"/>
            <a:ext cx="10054400" cy="4211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rgbClr val="114454"/>
              </a:buClr>
              <a:buSzPts val="3000"/>
              <a:buFont typeface="Nixie One"/>
              <a:buChar char="▪"/>
              <a:defRPr sz="3000">
                <a:solidFill>
                  <a:srgbClr val="114454"/>
                </a:solidFill>
                <a:latin typeface="Nixie One"/>
                <a:ea typeface="Nixie One"/>
                <a:cs typeface="Nixie One"/>
                <a:sym typeface="Nixie One"/>
              </a:defRPr>
            </a:lvl1pPr>
            <a:lvl2pPr marL="914400" lvl="1"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2pPr>
            <a:lvl3pPr marL="1371600" lvl="2"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3pPr>
            <a:lvl4pPr marL="1828800" lvl="3"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4pPr>
            <a:lvl5pPr marL="2286000" lvl="4"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5pPr>
            <a:lvl6pPr marL="2743200" lvl="5"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6pPr>
            <a:lvl7pPr marL="3200400" lvl="6"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7pPr>
            <a:lvl8pPr marL="3657600" lvl="7"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8pPr>
            <a:lvl9pPr marL="4114800" lvl="8"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9pPr>
          </a:lstStyle>
          <a:p>
            <a:endParaRPr/>
          </a:p>
        </p:txBody>
      </p:sp>
      <p:sp>
        <p:nvSpPr>
          <p:cNvPr id="8" name="Google Shape;8;p1"/>
          <p:cNvSpPr txBox="1">
            <a:spLocks noGrp="1"/>
          </p:cNvSpPr>
          <p:nvPr>
            <p:ph type="sldNum" idx="12"/>
          </p:nvPr>
        </p:nvSpPr>
        <p:spPr>
          <a:xfrm>
            <a:off x="-68067" y="6425867"/>
            <a:ext cx="465600" cy="432000"/>
          </a:xfrm>
          <a:prstGeom prst="rect">
            <a:avLst/>
          </a:prstGeom>
          <a:noFill/>
          <a:ln>
            <a:noFill/>
          </a:ln>
        </p:spPr>
        <p:txBody>
          <a:bodyPr spcFirstLastPara="1" wrap="square" lIns="91425" tIns="91425" rIns="91425" bIns="91425" anchor="t" anchorCtr="0">
            <a:noAutofit/>
          </a:bodyPr>
          <a:lstStyle>
            <a:lvl1pPr lvl="0" algn="ctr">
              <a:buNone/>
              <a:defRPr sz="1067">
                <a:solidFill>
                  <a:srgbClr val="FFFFFF"/>
                </a:solidFill>
                <a:latin typeface="Roboto Slab"/>
                <a:ea typeface="Roboto Slab"/>
                <a:cs typeface="Roboto Slab"/>
                <a:sym typeface="Roboto Slab"/>
              </a:defRPr>
            </a:lvl1pPr>
            <a:lvl2pPr lvl="1" algn="ctr">
              <a:buNone/>
              <a:defRPr sz="1067">
                <a:solidFill>
                  <a:srgbClr val="FFFFFF"/>
                </a:solidFill>
                <a:latin typeface="Roboto Slab"/>
                <a:ea typeface="Roboto Slab"/>
                <a:cs typeface="Roboto Slab"/>
                <a:sym typeface="Roboto Slab"/>
              </a:defRPr>
            </a:lvl2pPr>
            <a:lvl3pPr lvl="2" algn="ctr">
              <a:buNone/>
              <a:defRPr sz="1067">
                <a:solidFill>
                  <a:srgbClr val="FFFFFF"/>
                </a:solidFill>
                <a:latin typeface="Roboto Slab"/>
                <a:ea typeface="Roboto Slab"/>
                <a:cs typeface="Roboto Slab"/>
                <a:sym typeface="Roboto Slab"/>
              </a:defRPr>
            </a:lvl3pPr>
            <a:lvl4pPr lvl="3" algn="ctr">
              <a:buNone/>
              <a:defRPr sz="1067">
                <a:solidFill>
                  <a:srgbClr val="FFFFFF"/>
                </a:solidFill>
                <a:latin typeface="Roboto Slab"/>
                <a:ea typeface="Roboto Slab"/>
                <a:cs typeface="Roboto Slab"/>
                <a:sym typeface="Roboto Slab"/>
              </a:defRPr>
            </a:lvl4pPr>
            <a:lvl5pPr lvl="4" algn="ctr">
              <a:buNone/>
              <a:defRPr sz="1067">
                <a:solidFill>
                  <a:srgbClr val="FFFFFF"/>
                </a:solidFill>
                <a:latin typeface="Roboto Slab"/>
                <a:ea typeface="Roboto Slab"/>
                <a:cs typeface="Roboto Slab"/>
                <a:sym typeface="Roboto Slab"/>
              </a:defRPr>
            </a:lvl5pPr>
            <a:lvl6pPr lvl="5" algn="ctr">
              <a:buNone/>
              <a:defRPr sz="1067">
                <a:solidFill>
                  <a:srgbClr val="FFFFFF"/>
                </a:solidFill>
                <a:latin typeface="Roboto Slab"/>
                <a:ea typeface="Roboto Slab"/>
                <a:cs typeface="Roboto Slab"/>
                <a:sym typeface="Roboto Slab"/>
              </a:defRPr>
            </a:lvl6pPr>
            <a:lvl7pPr lvl="6" algn="ctr">
              <a:buNone/>
              <a:defRPr sz="1067">
                <a:solidFill>
                  <a:srgbClr val="FFFFFF"/>
                </a:solidFill>
                <a:latin typeface="Roboto Slab"/>
                <a:ea typeface="Roboto Slab"/>
                <a:cs typeface="Roboto Slab"/>
                <a:sym typeface="Roboto Slab"/>
              </a:defRPr>
            </a:lvl7pPr>
            <a:lvl8pPr lvl="7" algn="ctr">
              <a:buNone/>
              <a:defRPr sz="1067">
                <a:solidFill>
                  <a:srgbClr val="FFFFFF"/>
                </a:solidFill>
                <a:latin typeface="Roboto Slab"/>
                <a:ea typeface="Roboto Slab"/>
                <a:cs typeface="Roboto Slab"/>
                <a:sym typeface="Roboto Slab"/>
              </a:defRPr>
            </a:lvl8pPr>
            <a:lvl9pPr lvl="8" algn="ctr">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657947904"/>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28033" y="707633"/>
            <a:ext cx="4278400" cy="137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1pPr>
            <a:lvl2pPr lvl="1">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2pPr>
            <a:lvl3pPr lvl="2">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3pPr>
            <a:lvl4pPr lvl="3">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4pPr>
            <a:lvl5pPr lvl="4">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5pPr>
            <a:lvl6pPr lvl="5">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6pPr>
            <a:lvl7pPr lvl="6">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7pPr>
            <a:lvl8pPr lvl="7">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8pPr>
            <a:lvl9pPr lvl="8">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528033" y="2356367"/>
            <a:ext cx="10054400" cy="4211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rgbClr val="114454"/>
              </a:buClr>
              <a:buSzPts val="3000"/>
              <a:buFont typeface="Nixie One"/>
              <a:buChar char="▪"/>
              <a:defRPr sz="3000">
                <a:solidFill>
                  <a:srgbClr val="114454"/>
                </a:solidFill>
                <a:latin typeface="Nixie One"/>
                <a:ea typeface="Nixie One"/>
                <a:cs typeface="Nixie One"/>
                <a:sym typeface="Nixie One"/>
              </a:defRPr>
            </a:lvl1pPr>
            <a:lvl2pPr marL="914400" lvl="1"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2pPr>
            <a:lvl3pPr marL="1371600" lvl="2"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3pPr>
            <a:lvl4pPr marL="1828800" lvl="3"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4pPr>
            <a:lvl5pPr marL="2286000" lvl="4"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5pPr>
            <a:lvl6pPr marL="2743200" lvl="5"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6pPr>
            <a:lvl7pPr marL="3200400" lvl="6"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7pPr>
            <a:lvl8pPr marL="3657600" lvl="7"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8pPr>
            <a:lvl9pPr marL="4114800" lvl="8"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9pPr>
          </a:lstStyle>
          <a:p>
            <a:endParaRPr/>
          </a:p>
        </p:txBody>
      </p:sp>
      <p:sp>
        <p:nvSpPr>
          <p:cNvPr id="8" name="Google Shape;8;p1"/>
          <p:cNvSpPr txBox="1">
            <a:spLocks noGrp="1"/>
          </p:cNvSpPr>
          <p:nvPr>
            <p:ph type="sldNum" idx="12"/>
          </p:nvPr>
        </p:nvSpPr>
        <p:spPr>
          <a:xfrm>
            <a:off x="-68067" y="6425867"/>
            <a:ext cx="465600" cy="432000"/>
          </a:xfrm>
          <a:prstGeom prst="rect">
            <a:avLst/>
          </a:prstGeom>
          <a:noFill/>
          <a:ln>
            <a:noFill/>
          </a:ln>
        </p:spPr>
        <p:txBody>
          <a:bodyPr spcFirstLastPara="1" wrap="square" lIns="91425" tIns="91425" rIns="91425" bIns="91425" anchor="t" anchorCtr="0">
            <a:noAutofit/>
          </a:bodyPr>
          <a:lstStyle>
            <a:lvl1pPr lvl="0" algn="ctr">
              <a:buNone/>
              <a:defRPr sz="1067">
                <a:solidFill>
                  <a:srgbClr val="FFFFFF"/>
                </a:solidFill>
                <a:latin typeface="Roboto Slab"/>
                <a:ea typeface="Roboto Slab"/>
                <a:cs typeface="Roboto Slab"/>
                <a:sym typeface="Roboto Slab"/>
              </a:defRPr>
            </a:lvl1pPr>
            <a:lvl2pPr lvl="1" algn="ctr">
              <a:buNone/>
              <a:defRPr sz="1067">
                <a:solidFill>
                  <a:srgbClr val="FFFFFF"/>
                </a:solidFill>
                <a:latin typeface="Roboto Slab"/>
                <a:ea typeface="Roboto Slab"/>
                <a:cs typeface="Roboto Slab"/>
                <a:sym typeface="Roboto Slab"/>
              </a:defRPr>
            </a:lvl2pPr>
            <a:lvl3pPr lvl="2" algn="ctr">
              <a:buNone/>
              <a:defRPr sz="1067">
                <a:solidFill>
                  <a:srgbClr val="FFFFFF"/>
                </a:solidFill>
                <a:latin typeface="Roboto Slab"/>
                <a:ea typeface="Roboto Slab"/>
                <a:cs typeface="Roboto Slab"/>
                <a:sym typeface="Roboto Slab"/>
              </a:defRPr>
            </a:lvl3pPr>
            <a:lvl4pPr lvl="3" algn="ctr">
              <a:buNone/>
              <a:defRPr sz="1067">
                <a:solidFill>
                  <a:srgbClr val="FFFFFF"/>
                </a:solidFill>
                <a:latin typeface="Roboto Slab"/>
                <a:ea typeface="Roboto Slab"/>
                <a:cs typeface="Roboto Slab"/>
                <a:sym typeface="Roboto Slab"/>
              </a:defRPr>
            </a:lvl4pPr>
            <a:lvl5pPr lvl="4" algn="ctr">
              <a:buNone/>
              <a:defRPr sz="1067">
                <a:solidFill>
                  <a:srgbClr val="FFFFFF"/>
                </a:solidFill>
                <a:latin typeface="Roboto Slab"/>
                <a:ea typeface="Roboto Slab"/>
                <a:cs typeface="Roboto Slab"/>
                <a:sym typeface="Roboto Slab"/>
              </a:defRPr>
            </a:lvl5pPr>
            <a:lvl6pPr lvl="5" algn="ctr">
              <a:buNone/>
              <a:defRPr sz="1067">
                <a:solidFill>
                  <a:srgbClr val="FFFFFF"/>
                </a:solidFill>
                <a:latin typeface="Roboto Slab"/>
                <a:ea typeface="Roboto Slab"/>
                <a:cs typeface="Roboto Slab"/>
                <a:sym typeface="Roboto Slab"/>
              </a:defRPr>
            </a:lvl6pPr>
            <a:lvl7pPr lvl="6" algn="ctr">
              <a:buNone/>
              <a:defRPr sz="1067">
                <a:solidFill>
                  <a:srgbClr val="FFFFFF"/>
                </a:solidFill>
                <a:latin typeface="Roboto Slab"/>
                <a:ea typeface="Roboto Slab"/>
                <a:cs typeface="Roboto Slab"/>
                <a:sym typeface="Roboto Slab"/>
              </a:defRPr>
            </a:lvl7pPr>
            <a:lvl8pPr lvl="7" algn="ctr">
              <a:buNone/>
              <a:defRPr sz="1067">
                <a:solidFill>
                  <a:srgbClr val="FFFFFF"/>
                </a:solidFill>
                <a:latin typeface="Roboto Slab"/>
                <a:ea typeface="Roboto Slab"/>
                <a:cs typeface="Roboto Slab"/>
                <a:sym typeface="Roboto Slab"/>
              </a:defRPr>
            </a:lvl8pPr>
            <a:lvl9pPr lvl="8" algn="ctr">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903582615"/>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recision_and_recall" TargetMode="External"/><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hyperlink" Target="https://ficoscore.com/about/"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core.ac.uk/download/pdf/71542208.pdf"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s://tradingeconomics.com/vietnam/private-credit-bureau-coverage-percent-of-adults-wb-data.html"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867105" y="2326150"/>
            <a:ext cx="10174016" cy="1546400"/>
          </a:xfrm>
          <a:prstGeom prst="rect">
            <a:avLst/>
          </a:prstGeom>
        </p:spPr>
        <p:txBody>
          <a:bodyPr spcFirstLastPara="1" wrap="square" lIns="121900" tIns="121900" rIns="121900" bIns="121900" anchor="b" anchorCtr="0">
            <a:noAutofit/>
          </a:bodyPr>
          <a:lstStyle/>
          <a:p>
            <a:r>
              <a:rPr lang="en" dirty="0"/>
              <a:t>CREDIT SCORE</a:t>
            </a:r>
            <a:endParaRPr dirty="0"/>
          </a:p>
        </p:txBody>
      </p:sp>
      <p:grpSp>
        <p:nvGrpSpPr>
          <p:cNvPr id="110" name="Google Shape;110;p13"/>
          <p:cNvGrpSpPr/>
          <p:nvPr/>
        </p:nvGrpSpPr>
        <p:grpSpPr>
          <a:xfrm>
            <a:off x="1004357" y="1373048"/>
            <a:ext cx="1286055" cy="1348409"/>
            <a:chOff x="5961125" y="1623900"/>
            <a:chExt cx="427450" cy="448175"/>
          </a:xfrm>
        </p:grpSpPr>
        <p:sp>
          <p:nvSpPr>
            <p:cNvPr id="111" name="Google Shape;111;p1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2" name="Google Shape;112;p1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3" name="Google Shape;113;p1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4" name="Google Shape;114;p1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5" name="Google Shape;115;p1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6" name="Google Shape;116;p1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7" name="Google Shape;117;p1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grpSp>
      <p:sp>
        <p:nvSpPr>
          <p:cNvPr id="2" name="TextBox 1"/>
          <p:cNvSpPr txBox="1"/>
          <p:nvPr/>
        </p:nvSpPr>
        <p:spPr>
          <a:xfrm>
            <a:off x="1004357" y="4136544"/>
            <a:ext cx="10503702" cy="1200329"/>
          </a:xfrm>
          <a:prstGeom prst="rect">
            <a:avLst/>
          </a:prstGeom>
          <a:noFill/>
        </p:spPr>
        <p:txBody>
          <a:bodyPr wrap="square" rtlCol="0">
            <a:spAutoFit/>
          </a:bodyPr>
          <a:lstStyle/>
          <a:p>
            <a:r>
              <a:rPr lang="en-US" dirty="0">
                <a:solidFill>
                  <a:schemeClr val="bg1"/>
                </a:solidFill>
                <a:latin typeface="Apple Braille" pitchFamily="2" charset="0"/>
                <a:ea typeface="Roboto" panose="02000000000000000000" pitchFamily="2" charset="0"/>
                <a:cs typeface="Al Bayan Plain" pitchFamily="2" charset="-78"/>
              </a:rPr>
              <a:t>A credit scoring model is a risk management tool that assesses the credit worthiness of a loan applicant by estimating her probability of default based on historical data. It uses numerical tools to rank order cases using data integrated into a single value that attempts to measure risk or credit worthiness.</a:t>
            </a:r>
          </a:p>
        </p:txBody>
      </p:sp>
    </p:spTree>
    <p:extLst>
      <p:ext uri="{BB962C8B-B14F-4D97-AF65-F5344CB8AC3E}">
        <p14:creationId xmlns:p14="http://schemas.microsoft.com/office/powerpoint/2010/main" val="194511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10</a:t>
            </a:fld>
            <a:endParaRPr/>
          </a:p>
        </p:txBody>
      </p:sp>
      <p:sp>
        <p:nvSpPr>
          <p:cNvPr id="6" name="Rectangle 5"/>
          <p:cNvSpPr/>
          <p:nvPr/>
        </p:nvSpPr>
        <p:spPr>
          <a:xfrm>
            <a:off x="675029" y="1714531"/>
            <a:ext cx="11574551" cy="2862322"/>
          </a:xfrm>
          <a:prstGeom prst="rect">
            <a:avLst/>
          </a:prstGeom>
        </p:spPr>
        <p:txBody>
          <a:bodyPr wrap="square">
            <a:spAutoFit/>
          </a:bodyPr>
          <a:lstStyle/>
          <a:p>
            <a:pPr lvl="1">
              <a:lnSpc>
                <a:spcPct val="200000"/>
              </a:lnSpc>
            </a:pPr>
            <a:r>
              <a:rPr lang="en-US" dirty="0">
                <a:latin typeface="Roboto Light" panose="02000000000000000000" pitchFamily="2" charset="0"/>
              </a:rPr>
              <a:t>Age of customers: Age distribution is correlated with bad debt ratio (details on page 21)</a:t>
            </a:r>
          </a:p>
          <a:p>
            <a:pPr lvl="1">
              <a:lnSpc>
                <a:spcPct val="200000"/>
              </a:lnSpc>
            </a:pPr>
            <a:r>
              <a:rPr lang="en-US" dirty="0">
                <a:latin typeface="Roboto Light" panose="02000000000000000000" pitchFamily="2" charset="0"/>
              </a:rPr>
              <a:t>Subscriber age: The older the subscriber, the more reliable it is, limiting the possibility of spam sims</a:t>
            </a:r>
          </a:p>
          <a:p>
            <a:pPr lvl="1">
              <a:lnSpc>
                <a:spcPct val="200000"/>
              </a:lnSpc>
            </a:pPr>
            <a:r>
              <a:rPr lang="en-US" dirty="0">
                <a:latin typeface="Roboto Light" panose="02000000000000000000" pitchFamily="2" charset="0"/>
              </a:rPr>
              <a:t>Full name: Check the completeness of subscriber information</a:t>
            </a:r>
          </a:p>
          <a:p>
            <a:pPr lvl="1">
              <a:lnSpc>
                <a:spcPct val="200000"/>
              </a:lnSpc>
            </a:pPr>
            <a:r>
              <a:rPr lang="en-US" dirty="0">
                <a:latin typeface="Roboto Light" panose="02000000000000000000" pitchFamily="2" charset="0"/>
              </a:rPr>
              <a:t>Subscriber's registered address: Regionality can also affect bad debt ratio (see page 22)</a:t>
            </a:r>
          </a:p>
          <a:p>
            <a:pPr lvl="1">
              <a:lnSpc>
                <a:spcPct val="200000"/>
              </a:lnSpc>
            </a:pPr>
            <a:r>
              <a:rPr lang="en-US" dirty="0">
                <a:latin typeface="Roboto Light" panose="02000000000000000000" pitchFamily="2" charset="0"/>
              </a:rPr>
              <a:t>Gender: Usually, women have a lower bad debt ratio than men</a:t>
            </a:r>
          </a:p>
        </p:txBody>
      </p:sp>
      <p:sp>
        <p:nvSpPr>
          <p:cNvPr id="87" name="Google Shape;445;p38"/>
          <p:cNvSpPr txBox="1">
            <a:spLocks noGrp="1"/>
          </p:cNvSpPr>
          <p:nvPr>
            <p:ph type="title"/>
          </p:nvPr>
        </p:nvSpPr>
        <p:spPr>
          <a:xfrm>
            <a:off x="992003" y="199697"/>
            <a:ext cx="3513089" cy="241738"/>
          </a:xfrm>
          <a:prstGeom prst="rect">
            <a:avLst/>
          </a:prstGeom>
        </p:spPr>
        <p:txBody>
          <a:bodyPr spcFirstLastPara="1" vert="horz" wrap="square" lIns="121900" tIns="121900" rIns="121900" bIns="121900" rtlCol="0" anchor="ctr" anchorCtr="0">
            <a:noAutofit/>
          </a:bodyPr>
          <a:lstStyle/>
          <a:p>
            <a:r>
              <a:rPr lang="en-US" sz="1800" dirty="0">
                <a:solidFill>
                  <a:schemeClr val="bg1"/>
                </a:solidFill>
                <a:latin typeface="Roboto Slab" panose="020B0604020202020204" charset="0"/>
                <a:ea typeface="Roboto Slab" panose="020B0604020202020204" charset="0"/>
              </a:rPr>
              <a:t>2. Input data</a:t>
            </a:r>
            <a:endParaRPr sz="1800" dirty="0">
              <a:solidFill>
                <a:schemeClr val="bg1"/>
              </a:solidFill>
              <a:latin typeface="Roboto Slab" panose="020B0604020202020204" charset="0"/>
              <a:ea typeface="Roboto Slab" panose="020B0604020202020204" charset="0"/>
            </a:endParaRPr>
          </a:p>
        </p:txBody>
      </p:sp>
      <p:sp>
        <p:nvSpPr>
          <p:cNvPr id="88" name="TextBox 87"/>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Identity data</a:t>
            </a:r>
          </a:p>
        </p:txBody>
      </p:sp>
      <p:cxnSp>
        <p:nvCxnSpPr>
          <p:cNvPr id="89"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96" name="Google Shape;671;p40"/>
          <p:cNvGrpSpPr/>
          <p:nvPr/>
        </p:nvGrpSpPr>
        <p:grpSpPr>
          <a:xfrm>
            <a:off x="349515" y="300145"/>
            <a:ext cx="536070" cy="523634"/>
            <a:chOff x="5292575" y="3681900"/>
            <a:chExt cx="420150" cy="373275"/>
          </a:xfrm>
        </p:grpSpPr>
        <p:sp>
          <p:nvSpPr>
            <p:cNvPr id="97"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TextBox 1"/>
          <p:cNvSpPr txBox="1"/>
          <p:nvPr/>
        </p:nvSpPr>
        <p:spPr>
          <a:xfrm>
            <a:off x="633116" y="5152746"/>
            <a:ext cx="9982845" cy="369332"/>
          </a:xfrm>
          <a:prstGeom prst="rect">
            <a:avLst/>
          </a:prstGeom>
          <a:noFill/>
          <a:ln>
            <a:solidFill>
              <a:srgbClr val="3B8D61"/>
            </a:solidFill>
            <a:prstDash val="dash"/>
          </a:ln>
        </p:spPr>
        <p:txBody>
          <a:bodyPr wrap="square" rtlCol="0">
            <a:spAutoFit/>
          </a:bodyPr>
          <a:lstStyle/>
          <a:p>
            <a:r>
              <a:rPr lang="en-US" dirty="0"/>
              <a:t>A subscriber with complete, unambiguous identity information will usually have more confidence</a:t>
            </a:r>
          </a:p>
        </p:txBody>
      </p:sp>
      <p:sp>
        <p:nvSpPr>
          <p:cNvPr id="17" name="Google Shape;605;p40"/>
          <p:cNvSpPr/>
          <p:nvPr/>
        </p:nvSpPr>
        <p:spPr>
          <a:xfrm>
            <a:off x="794887" y="1928024"/>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8" name="Chevron 17"/>
          <p:cNvSpPr/>
          <p:nvPr/>
        </p:nvSpPr>
        <p:spPr>
          <a:xfrm>
            <a:off x="741930" y="5242382"/>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9" name="Google Shape;605;p40"/>
          <p:cNvSpPr/>
          <p:nvPr/>
        </p:nvSpPr>
        <p:spPr>
          <a:xfrm>
            <a:off x="794887" y="2498317"/>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0" name="Google Shape;605;p40"/>
          <p:cNvSpPr/>
          <p:nvPr/>
        </p:nvSpPr>
        <p:spPr>
          <a:xfrm>
            <a:off x="791162" y="3582175"/>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1" name="Google Shape;605;p40"/>
          <p:cNvSpPr/>
          <p:nvPr/>
        </p:nvSpPr>
        <p:spPr>
          <a:xfrm>
            <a:off x="791162" y="4119893"/>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2" name="Google Shape;605;p40"/>
          <p:cNvSpPr/>
          <p:nvPr/>
        </p:nvSpPr>
        <p:spPr>
          <a:xfrm>
            <a:off x="791162" y="3036035"/>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65262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defTabSz="1219170">
              <a:buClr>
                <a:srgbClr val="000000"/>
              </a:buClr>
            </a:pPr>
            <a:fld id="{00000000-1234-1234-1234-123412341234}" type="slidenum">
              <a:rPr lang="en" kern="0" smtClean="0"/>
              <a:pPr defTabSz="1219170">
                <a:buClr>
                  <a:srgbClr val="000000"/>
                </a:buClr>
              </a:pPr>
              <a:t>11</a:t>
            </a:fld>
            <a:endParaRPr lang="en" kern="0"/>
          </a:p>
        </p:txBody>
      </p:sp>
      <p:sp>
        <p:nvSpPr>
          <p:cNvPr id="5" name="Google Shape;445;p38"/>
          <p:cNvSpPr txBox="1">
            <a:spLocks/>
          </p:cNvSpPr>
          <p:nvPr/>
        </p:nvSpPr>
        <p:spPr>
          <a:xfrm>
            <a:off x="916653" y="221961"/>
            <a:ext cx="3513089" cy="241738"/>
          </a:xfrm>
          <a:prstGeom prst="rect">
            <a:avLst/>
          </a:prstGeom>
          <a:noFill/>
          <a:ln>
            <a:noFill/>
          </a:ln>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r>
              <a:rPr lang="en-US" kern="0" dirty="0">
                <a:solidFill>
                  <a:schemeClr val="bg1"/>
                </a:solidFill>
                <a:latin typeface="Roboto Slab" panose="020B0604020202020204" charset="0"/>
                <a:ea typeface="Roboto Slab" panose="020B0604020202020204" charset="0"/>
              </a:rPr>
              <a:t>2. Input data</a:t>
            </a:r>
          </a:p>
        </p:txBody>
      </p:sp>
      <p:sp>
        <p:nvSpPr>
          <p:cNvPr id="6" name="TextBox 5"/>
          <p:cNvSpPr txBox="1"/>
          <p:nvPr/>
        </p:nvSpPr>
        <p:spPr>
          <a:xfrm>
            <a:off x="992001" y="441434"/>
            <a:ext cx="8772888" cy="584775"/>
          </a:xfrm>
          <a:prstGeom prst="rect">
            <a:avLst/>
          </a:prstGeom>
          <a:noFill/>
        </p:spPr>
        <p:txBody>
          <a:bodyPr wrap="square" rtlCol="0">
            <a:spAutoFit/>
          </a:bodyPr>
          <a:lstStyle/>
          <a:p>
            <a:r>
              <a:rPr lang="en-US" sz="3200" dirty="0">
                <a:solidFill>
                  <a:schemeClr val="bg1"/>
                </a:solidFill>
                <a:latin typeface="Roboto Slab" panose="020B0604020202020204" charset="0"/>
                <a:ea typeface="Roboto Slab" panose="020B0604020202020204" charset="0"/>
              </a:rPr>
              <a:t>Behavioral data of telecommunications use</a:t>
            </a:r>
          </a:p>
        </p:txBody>
      </p:sp>
      <p:grpSp>
        <p:nvGrpSpPr>
          <p:cNvPr id="7" name="Google Shape;671;p40"/>
          <p:cNvGrpSpPr/>
          <p:nvPr/>
        </p:nvGrpSpPr>
        <p:grpSpPr>
          <a:xfrm>
            <a:off x="349515" y="300145"/>
            <a:ext cx="536070" cy="523634"/>
            <a:chOff x="5292575" y="3681900"/>
            <a:chExt cx="420150" cy="373275"/>
          </a:xfrm>
        </p:grpSpPr>
        <p:sp>
          <p:nvSpPr>
            <p:cNvPr id="8"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Rectangle 14"/>
          <p:cNvSpPr/>
          <p:nvPr/>
        </p:nvSpPr>
        <p:spPr>
          <a:xfrm>
            <a:off x="164733" y="2179380"/>
            <a:ext cx="4757424" cy="1708160"/>
          </a:xfrm>
          <a:prstGeom prst="rect">
            <a:avLst/>
          </a:prstGeom>
        </p:spPr>
        <p:txBody>
          <a:bodyPr wrap="square">
            <a:spAutoFit/>
          </a:bodyPr>
          <a:lstStyle/>
          <a:p>
            <a:pPr lvl="1">
              <a:lnSpc>
                <a:spcPct val="150000"/>
              </a:lnSpc>
            </a:pPr>
            <a:r>
              <a:rPr lang="en-US" sz="1400" dirty="0">
                <a:latin typeface="Roboto Light" panose="02000000000000000000" pitchFamily="2" charset="0"/>
              </a:rPr>
              <a:t>Total amount of data used.</a:t>
            </a:r>
          </a:p>
          <a:p>
            <a:pPr lvl="1">
              <a:lnSpc>
                <a:spcPct val="150000"/>
              </a:lnSpc>
            </a:pPr>
            <a:r>
              <a:rPr lang="en-US" sz="1400" dirty="0">
                <a:latin typeface="Roboto Light" panose="02000000000000000000" pitchFamily="2" charset="0"/>
              </a:rPr>
              <a:t>Total amount of data uploaded</a:t>
            </a:r>
          </a:p>
          <a:p>
            <a:pPr lvl="1">
              <a:lnSpc>
                <a:spcPct val="150000"/>
              </a:lnSpc>
            </a:pPr>
            <a:r>
              <a:rPr lang="en-US" sz="1400" dirty="0">
                <a:latin typeface="Roboto Light" panose="02000000000000000000" pitchFamily="2" charset="0"/>
              </a:rPr>
              <a:t>Total amount of downloaded data</a:t>
            </a:r>
          </a:p>
          <a:p>
            <a:pPr lvl="1">
              <a:lnSpc>
                <a:spcPct val="150000"/>
              </a:lnSpc>
            </a:pPr>
            <a:r>
              <a:rPr lang="en-US" sz="1400" dirty="0">
                <a:latin typeface="Roboto Light" panose="02000000000000000000" pitchFamily="2" charset="0"/>
              </a:rPr>
              <a:t>Daily upload data volatility.</a:t>
            </a:r>
          </a:p>
          <a:p>
            <a:pPr lvl="1">
              <a:lnSpc>
                <a:spcPct val="150000"/>
              </a:lnSpc>
            </a:pPr>
            <a:r>
              <a:rPr lang="en-US" sz="1400" dirty="0">
                <a:latin typeface="Roboto Light" panose="02000000000000000000" pitchFamily="2" charset="0"/>
              </a:rPr>
              <a:t>Variation of download data by day</a:t>
            </a:r>
          </a:p>
        </p:txBody>
      </p:sp>
      <p:sp>
        <p:nvSpPr>
          <p:cNvPr id="16" name="Rectangle 15"/>
          <p:cNvSpPr/>
          <p:nvPr/>
        </p:nvSpPr>
        <p:spPr>
          <a:xfrm>
            <a:off x="4604318" y="2179380"/>
            <a:ext cx="4190287" cy="3288080"/>
          </a:xfrm>
          <a:prstGeom prst="rect">
            <a:avLst/>
          </a:prstGeom>
        </p:spPr>
        <p:txBody>
          <a:bodyPr wrap="square">
            <a:spAutoFit/>
          </a:bodyPr>
          <a:lstStyle/>
          <a:p>
            <a:pPr lvl="1">
              <a:lnSpc>
                <a:spcPct val="150000"/>
              </a:lnSpc>
            </a:pPr>
            <a:r>
              <a:rPr lang="en-US" sz="1400" dirty="0">
                <a:latin typeface="Roboto Light" panose="02000000000000000000" pitchFamily="2" charset="0"/>
              </a:rPr>
              <a:t>Total amount used</a:t>
            </a:r>
          </a:p>
          <a:p>
            <a:pPr lvl="1">
              <a:lnSpc>
                <a:spcPct val="150000"/>
              </a:lnSpc>
            </a:pPr>
            <a:r>
              <a:rPr lang="en-US" sz="1400" dirty="0">
                <a:latin typeface="Roboto Light" panose="02000000000000000000" pitchFamily="2" charset="0"/>
              </a:rPr>
              <a:t>Total amount for call</a:t>
            </a:r>
          </a:p>
          <a:p>
            <a:pPr lvl="1">
              <a:lnSpc>
                <a:spcPct val="150000"/>
              </a:lnSpc>
            </a:pPr>
            <a:r>
              <a:rPr lang="en-US" sz="1400" dirty="0">
                <a:latin typeface="Roboto Light" panose="02000000000000000000" pitchFamily="2" charset="0"/>
              </a:rPr>
              <a:t>Total amount for </a:t>
            </a:r>
            <a:r>
              <a:rPr lang="en-US" sz="1400" dirty="0" err="1">
                <a:latin typeface="Roboto Light" panose="02000000000000000000" pitchFamily="2" charset="0"/>
              </a:rPr>
              <a:t>sms</a:t>
            </a:r>
            <a:endParaRPr lang="en-US" sz="1400" dirty="0">
              <a:latin typeface="Roboto Light" panose="02000000000000000000" pitchFamily="2" charset="0"/>
            </a:endParaRPr>
          </a:p>
          <a:p>
            <a:pPr lvl="1">
              <a:lnSpc>
                <a:spcPct val="150000"/>
              </a:lnSpc>
            </a:pPr>
            <a:r>
              <a:rPr lang="en-US" sz="1400" dirty="0">
                <a:latin typeface="Roboto Light" panose="02000000000000000000" pitchFamily="2" charset="0"/>
              </a:rPr>
              <a:t>Total amount for data</a:t>
            </a:r>
          </a:p>
          <a:p>
            <a:pPr lvl="1">
              <a:lnSpc>
                <a:spcPct val="150000"/>
              </a:lnSpc>
            </a:pPr>
            <a:r>
              <a:rPr lang="en-US" sz="1400" dirty="0">
                <a:latin typeface="Roboto Light" panose="02000000000000000000" pitchFamily="2" charset="0"/>
              </a:rPr>
              <a:t>VAS</a:t>
            </a:r>
          </a:p>
          <a:p>
            <a:pPr lvl="1">
              <a:lnSpc>
                <a:spcPct val="150000"/>
              </a:lnSpc>
            </a:pPr>
            <a:r>
              <a:rPr lang="en-US" sz="1400" dirty="0">
                <a:latin typeface="Roboto Light" panose="02000000000000000000" pitchFamily="2" charset="0"/>
              </a:rPr>
              <a:t>Number of advances</a:t>
            </a:r>
          </a:p>
          <a:p>
            <a:pPr lvl="1">
              <a:lnSpc>
                <a:spcPct val="150000"/>
              </a:lnSpc>
            </a:pPr>
            <a:r>
              <a:rPr lang="en-US" sz="1400" dirty="0">
                <a:latin typeface="Roboto Light" panose="02000000000000000000" pitchFamily="2" charset="0"/>
              </a:rPr>
              <a:t>Total amount of advance</a:t>
            </a:r>
          </a:p>
          <a:p>
            <a:pPr lvl="1">
              <a:lnSpc>
                <a:spcPct val="150000"/>
              </a:lnSpc>
            </a:pPr>
            <a:r>
              <a:rPr lang="en-US" sz="1400" dirty="0">
                <a:latin typeface="Roboto Light" panose="02000000000000000000" pitchFamily="2" charset="0"/>
              </a:rPr>
              <a:t>Subscriber status: Before, after</a:t>
            </a:r>
          </a:p>
          <a:p>
            <a:pPr lvl="1">
              <a:lnSpc>
                <a:spcPct val="150000"/>
              </a:lnSpc>
            </a:pPr>
            <a:r>
              <a:rPr lang="en-US" sz="1400" dirty="0">
                <a:latin typeface="Roboto Light" panose="02000000000000000000" pitchFamily="2" charset="0"/>
              </a:rPr>
              <a:t>Number of times to change subscription status.</a:t>
            </a:r>
          </a:p>
        </p:txBody>
      </p:sp>
      <p:sp>
        <p:nvSpPr>
          <p:cNvPr id="17" name="Rectangle 16"/>
          <p:cNvSpPr/>
          <p:nvPr/>
        </p:nvSpPr>
        <p:spPr>
          <a:xfrm>
            <a:off x="8476766" y="2179380"/>
            <a:ext cx="3715234" cy="2641749"/>
          </a:xfrm>
          <a:prstGeom prst="rect">
            <a:avLst/>
          </a:prstGeom>
        </p:spPr>
        <p:txBody>
          <a:bodyPr wrap="square">
            <a:spAutoFit/>
          </a:bodyPr>
          <a:lstStyle/>
          <a:p>
            <a:pPr lvl="1">
              <a:lnSpc>
                <a:spcPct val="150000"/>
              </a:lnSpc>
            </a:pPr>
            <a:r>
              <a:rPr lang="en-US" sz="1400" dirty="0">
                <a:latin typeface="Roboto Light" panose="02000000000000000000" pitchFamily="2" charset="0"/>
              </a:rPr>
              <a:t>Total time of incoming/outgoing calls/</a:t>
            </a:r>
            <a:r>
              <a:rPr lang="en-US" sz="1400" dirty="0" err="1">
                <a:latin typeface="Roboto Light" panose="02000000000000000000" pitchFamily="2" charset="0"/>
              </a:rPr>
              <a:t>sms</a:t>
            </a:r>
            <a:r>
              <a:rPr lang="en-US" sz="1400" dirty="0">
                <a:latin typeface="Roboto Light" panose="02000000000000000000" pitchFamily="2" charset="0"/>
              </a:rPr>
              <a:t>, missed calls</a:t>
            </a:r>
          </a:p>
          <a:p>
            <a:pPr lvl="1">
              <a:lnSpc>
                <a:spcPct val="150000"/>
              </a:lnSpc>
            </a:pPr>
            <a:r>
              <a:rPr lang="en-US" sz="1400" dirty="0">
                <a:latin typeface="Roboto Light" panose="02000000000000000000" pitchFamily="2" charset="0"/>
              </a:rPr>
              <a:t>Variation of outgoing and incoming calls</a:t>
            </a:r>
          </a:p>
          <a:p>
            <a:pPr lvl="1">
              <a:lnSpc>
                <a:spcPct val="150000"/>
              </a:lnSpc>
            </a:pPr>
            <a:r>
              <a:rPr lang="en-US" sz="1400" dirty="0">
                <a:latin typeface="Roboto Light" panose="02000000000000000000" pitchFamily="2" charset="0"/>
              </a:rPr>
              <a:t>Frequency of calling/texting</a:t>
            </a:r>
          </a:p>
          <a:p>
            <a:pPr lvl="1">
              <a:lnSpc>
                <a:spcPct val="150000"/>
              </a:lnSpc>
            </a:pPr>
            <a:r>
              <a:rPr lang="en-US" sz="1400" dirty="0">
                <a:latin typeface="Roboto Light" panose="02000000000000000000" pitchFamily="2" charset="0"/>
              </a:rPr>
              <a:t>Number of missed calls</a:t>
            </a:r>
          </a:p>
          <a:p>
            <a:pPr lvl="1">
              <a:lnSpc>
                <a:spcPct val="150000"/>
              </a:lnSpc>
            </a:pPr>
            <a:r>
              <a:rPr lang="en-US" sz="1400" dirty="0">
                <a:latin typeface="Roboto Light" panose="02000000000000000000" pitchFamily="2" charset="0"/>
              </a:rPr>
              <a:t>Number of days subscribed to telecommunication activities</a:t>
            </a:r>
          </a:p>
        </p:txBody>
      </p:sp>
      <p:grpSp>
        <p:nvGrpSpPr>
          <p:cNvPr id="18" name="Google Shape;566;p40"/>
          <p:cNvGrpSpPr/>
          <p:nvPr/>
        </p:nvGrpSpPr>
        <p:grpSpPr>
          <a:xfrm>
            <a:off x="1390965" y="1564907"/>
            <a:ext cx="370102" cy="343811"/>
            <a:chOff x="6618700" y="1635475"/>
            <a:chExt cx="456675" cy="432325"/>
          </a:xfrm>
        </p:grpSpPr>
        <p:sp>
          <p:nvSpPr>
            <p:cNvPr id="19" name="Google Shape;567;p4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0" name="Google Shape;568;p4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1" name="Google Shape;569;p4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2" name="Google Shape;570;p4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3" name="Google Shape;571;p4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4" name="Google Shape;566;p40"/>
          <p:cNvGrpSpPr/>
          <p:nvPr/>
        </p:nvGrpSpPr>
        <p:grpSpPr>
          <a:xfrm>
            <a:off x="9169009" y="1564907"/>
            <a:ext cx="370102" cy="343811"/>
            <a:chOff x="6618700" y="1635475"/>
            <a:chExt cx="456675" cy="432325"/>
          </a:xfrm>
        </p:grpSpPr>
        <p:sp>
          <p:nvSpPr>
            <p:cNvPr id="25" name="Google Shape;567;p4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6" name="Google Shape;568;p4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7" name="Google Shape;569;p4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8" name="Google Shape;570;p4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9" name="Google Shape;571;p4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30" name="Google Shape;566;p40"/>
          <p:cNvGrpSpPr/>
          <p:nvPr/>
        </p:nvGrpSpPr>
        <p:grpSpPr>
          <a:xfrm>
            <a:off x="5251764" y="1564907"/>
            <a:ext cx="370102" cy="343811"/>
            <a:chOff x="6618700" y="1635475"/>
            <a:chExt cx="456675" cy="432325"/>
          </a:xfrm>
        </p:grpSpPr>
        <p:sp>
          <p:nvSpPr>
            <p:cNvPr id="31" name="Google Shape;567;p4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2" name="Google Shape;568;p4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3" name="Google Shape;569;p4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4" name="Google Shape;570;p4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5" name="Google Shape;571;p4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sp>
        <p:nvSpPr>
          <p:cNvPr id="36" name="Rectangle 35"/>
          <p:cNvSpPr/>
          <p:nvPr/>
        </p:nvSpPr>
        <p:spPr>
          <a:xfrm>
            <a:off x="1761067" y="1586987"/>
            <a:ext cx="2297424" cy="400110"/>
          </a:xfrm>
          <a:prstGeom prst="rect">
            <a:avLst/>
          </a:prstGeom>
        </p:spPr>
        <p:txBody>
          <a:bodyPr wrap="none">
            <a:spAutoFit/>
          </a:bodyPr>
          <a:lstStyle/>
          <a:p>
            <a:r>
              <a:rPr lang="en-US" sz="2000" b="1" dirty="0">
                <a:solidFill>
                  <a:srgbClr val="18637B"/>
                </a:solidFill>
                <a:latin typeface="Roboto Light" panose="02000000000000000000" pitchFamily="2" charset="0"/>
              </a:rPr>
              <a:t>Data Mobile phone</a:t>
            </a:r>
            <a:endParaRPr lang="en-US" sz="2000" b="1" dirty="0">
              <a:solidFill>
                <a:srgbClr val="18637B"/>
              </a:solidFill>
            </a:endParaRPr>
          </a:p>
        </p:txBody>
      </p:sp>
      <p:sp>
        <p:nvSpPr>
          <p:cNvPr id="37" name="Rectangle 36"/>
          <p:cNvSpPr/>
          <p:nvPr/>
        </p:nvSpPr>
        <p:spPr>
          <a:xfrm>
            <a:off x="5621866" y="1565875"/>
            <a:ext cx="835485" cy="400110"/>
          </a:xfrm>
          <a:prstGeom prst="rect">
            <a:avLst/>
          </a:prstGeom>
        </p:spPr>
        <p:txBody>
          <a:bodyPr wrap="none">
            <a:spAutoFit/>
          </a:bodyPr>
          <a:lstStyle/>
          <a:p>
            <a:r>
              <a:rPr lang="en-US" sz="2000" b="1" dirty="0">
                <a:solidFill>
                  <a:srgbClr val="18637B"/>
                </a:solidFill>
                <a:latin typeface="Roboto Light" panose="02000000000000000000" pitchFamily="2" charset="0"/>
              </a:rPr>
              <a:t>ARPU</a:t>
            </a:r>
            <a:endParaRPr lang="en-US" sz="2000" b="1" dirty="0">
              <a:solidFill>
                <a:srgbClr val="18637B"/>
              </a:solidFill>
            </a:endParaRPr>
          </a:p>
        </p:txBody>
      </p:sp>
      <p:sp>
        <p:nvSpPr>
          <p:cNvPr id="38" name="Rectangle 37"/>
          <p:cNvSpPr/>
          <p:nvPr/>
        </p:nvSpPr>
        <p:spPr>
          <a:xfrm>
            <a:off x="9587415" y="1548042"/>
            <a:ext cx="1234633" cy="400110"/>
          </a:xfrm>
          <a:prstGeom prst="rect">
            <a:avLst/>
          </a:prstGeom>
        </p:spPr>
        <p:txBody>
          <a:bodyPr wrap="none">
            <a:spAutoFit/>
          </a:bodyPr>
          <a:lstStyle/>
          <a:p>
            <a:r>
              <a:rPr lang="en-US" sz="2000" b="1" dirty="0">
                <a:solidFill>
                  <a:srgbClr val="18637B"/>
                </a:solidFill>
                <a:latin typeface="Roboto Light" panose="02000000000000000000" pitchFamily="2" charset="0"/>
              </a:rPr>
              <a:t>Call/SMS</a:t>
            </a:r>
            <a:endParaRPr lang="en-US" sz="2000" b="1" dirty="0">
              <a:solidFill>
                <a:srgbClr val="18637B"/>
              </a:solidFill>
            </a:endParaRPr>
          </a:p>
        </p:txBody>
      </p:sp>
      <p:cxnSp>
        <p:nvCxnSpPr>
          <p:cNvPr id="39" name="Straight Connector 38"/>
          <p:cNvCxnSpPr/>
          <p:nvPr/>
        </p:nvCxnSpPr>
        <p:spPr>
          <a:xfrm>
            <a:off x="4707468" y="2321119"/>
            <a:ext cx="0" cy="2558663"/>
          </a:xfrm>
          <a:prstGeom prst="line">
            <a:avLst/>
          </a:prstGeom>
          <a:ln>
            <a:solidFill>
              <a:srgbClr val="18637B"/>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658579" y="2275964"/>
            <a:ext cx="0" cy="2558663"/>
          </a:xfrm>
          <a:prstGeom prst="line">
            <a:avLst/>
          </a:prstGeom>
          <a:ln>
            <a:solidFill>
              <a:srgbClr val="18637B"/>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02016" y="5568442"/>
            <a:ext cx="11390306" cy="1200329"/>
          </a:xfrm>
          <a:prstGeom prst="rect">
            <a:avLst/>
          </a:prstGeom>
          <a:ln>
            <a:solidFill>
              <a:srgbClr val="3B8D61"/>
            </a:solidFill>
            <a:prstDash val="dash"/>
          </a:ln>
        </p:spPr>
        <p:txBody>
          <a:bodyPr wrap="square">
            <a:spAutoFit/>
          </a:bodyPr>
          <a:lstStyle/>
          <a:p>
            <a:r>
              <a:rPr lang="en-US" dirty="0">
                <a:latin typeface="Roboto Light" panose="02000000000000000000" pitchFamily="2" charset="0"/>
                <a:ea typeface="Roboto Light" panose="02000000000000000000" pitchFamily="2" charset="0"/>
              </a:rPr>
              <a:t>These data show the financial ability of the subscriber, the level of payment of the subscriber for telecommunications activities such as a full-paying and non-advanced phone subscription usually has a lower probability of default than the Other subscribers or postpaid subscribers usually have a better level of reliability than prepaid subscribers.</a:t>
            </a:r>
          </a:p>
        </p:txBody>
      </p:sp>
      <p:sp>
        <p:nvSpPr>
          <p:cNvPr id="42" name="Chevron 41"/>
          <p:cNvSpPr/>
          <p:nvPr/>
        </p:nvSpPr>
        <p:spPr>
          <a:xfrm>
            <a:off x="707647" y="5636774"/>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9107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ctrTitle"/>
          </p:nvPr>
        </p:nvSpPr>
        <p:spPr>
          <a:xfrm>
            <a:off x="5484800" y="3838333"/>
            <a:ext cx="6007600" cy="1546400"/>
          </a:xfrm>
          <a:prstGeom prst="rect">
            <a:avLst/>
          </a:prstGeom>
        </p:spPr>
        <p:txBody>
          <a:bodyPr spcFirstLastPara="1" wrap="square" lIns="121900" tIns="121900" rIns="121900" bIns="121900" anchor="b" anchorCtr="0">
            <a:noAutofit/>
          </a:bodyPr>
          <a:lstStyle/>
          <a:p>
            <a:pPr marL="0" indent="0"/>
            <a:r>
              <a:rPr lang="en-US" dirty="0"/>
              <a:t>Data processing &amp; analysis</a:t>
            </a:r>
          </a:p>
        </p:txBody>
      </p:sp>
      <p:sp>
        <p:nvSpPr>
          <p:cNvPr id="147" name="Google Shape;147;p16"/>
          <p:cNvSpPr txBox="1">
            <a:spLocks noGrp="1"/>
          </p:cNvSpPr>
          <p:nvPr>
            <p:ph type="subTitle" idx="1"/>
          </p:nvPr>
        </p:nvSpPr>
        <p:spPr>
          <a:xfrm>
            <a:off x="5484800" y="5310733"/>
            <a:ext cx="6007600" cy="1046400"/>
          </a:xfrm>
          <a:prstGeom prst="rect">
            <a:avLst/>
          </a:prstGeom>
        </p:spPr>
        <p:txBody>
          <a:bodyPr spcFirstLastPara="1" wrap="square" lIns="121900" tIns="121900" rIns="121900" bIns="121900" anchor="t" anchorCtr="0">
            <a:noAutofit/>
          </a:bodyPr>
          <a:lstStyle/>
          <a:p>
            <a:pPr marL="0" indent="0"/>
            <a:r>
              <a:rPr lang="en" dirty="0"/>
              <a:t>Data processing &amp; analysis</a:t>
            </a:r>
            <a:endParaRPr dirty="0"/>
          </a:p>
        </p:txBody>
      </p:sp>
      <p:sp>
        <p:nvSpPr>
          <p:cNvPr id="148" name="Google Shape;148;p16"/>
          <p:cNvSpPr txBox="1"/>
          <p:nvPr/>
        </p:nvSpPr>
        <p:spPr>
          <a:xfrm>
            <a:off x="0" y="671133"/>
            <a:ext cx="4628400" cy="50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66" kern="0" dirty="0">
                <a:solidFill>
                  <a:srgbClr val="18637B"/>
                </a:solidFill>
                <a:latin typeface="Roboto Slab"/>
                <a:ea typeface="Roboto Slab"/>
                <a:cs typeface="Roboto Slab"/>
                <a:sym typeface="Roboto Slab"/>
              </a:rPr>
              <a:t>3</a:t>
            </a:r>
            <a:endParaRPr sz="26666" kern="0" dirty="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2307547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13</a:t>
            </a:fld>
            <a:endParaRPr/>
          </a:p>
        </p:txBody>
      </p:sp>
      <p:sp>
        <p:nvSpPr>
          <p:cNvPr id="2" name="TextBox 1"/>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Correlation check</a:t>
            </a: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sp>
        <p:nvSpPr>
          <p:cNvPr id="8" name="TextBox 7"/>
          <p:cNvSpPr txBox="1"/>
          <p:nvPr/>
        </p:nvSpPr>
        <p:spPr>
          <a:xfrm>
            <a:off x="740653" y="5734432"/>
            <a:ext cx="11124245" cy="646331"/>
          </a:xfrm>
          <a:prstGeom prst="rect">
            <a:avLst/>
          </a:prstGeom>
          <a:noFill/>
          <a:ln>
            <a:solidFill>
              <a:srgbClr val="3B8D61"/>
            </a:solidFill>
            <a:prstDash val="dash"/>
          </a:ln>
        </p:spPr>
        <p:txBody>
          <a:bodyPr wrap="square" rtlCol="0">
            <a:spAutoFit/>
          </a:bodyPr>
          <a:lstStyle/>
          <a:p>
            <a:r>
              <a:rPr lang="en-US" dirty="0">
                <a:latin typeface="Roboto Light" panose="02000000000000000000" pitchFamily="2" charset="0"/>
              </a:rPr>
              <a:t>The top 10 variables that are best correlated with bad/good debt labels have coefficients ranging from 0.28 to 0.35. It can be seen that these fields have a pretty good linear relationship with bad/good debt labels.</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55"/>
          <a:stretch/>
        </p:blipFill>
        <p:spPr>
          <a:xfrm>
            <a:off x="630628" y="1382119"/>
            <a:ext cx="11283075" cy="3857628"/>
          </a:xfrm>
          <a:prstGeom prst="rect">
            <a:avLst/>
          </a:prstGeom>
        </p:spPr>
      </p:pic>
      <p:grpSp>
        <p:nvGrpSpPr>
          <p:cNvPr id="10" name="Google Shape;662;p40"/>
          <p:cNvGrpSpPr/>
          <p:nvPr/>
        </p:nvGrpSpPr>
        <p:grpSpPr>
          <a:xfrm>
            <a:off x="397533" y="354275"/>
            <a:ext cx="470093" cy="437075"/>
            <a:chOff x="3932350" y="3714775"/>
            <a:chExt cx="439650" cy="319075"/>
          </a:xfrm>
        </p:grpSpPr>
        <p:sp>
          <p:nvSpPr>
            <p:cNvPr id="11"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Chevron 15"/>
          <p:cNvSpPr/>
          <p:nvPr/>
        </p:nvSpPr>
        <p:spPr>
          <a:xfrm>
            <a:off x="789625" y="5822978"/>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94169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14</a:t>
            </a:fld>
            <a:endParaRPr/>
          </a:p>
        </p:txBody>
      </p:sp>
      <p:sp>
        <p:nvSpPr>
          <p:cNvPr id="2" name="TextBox 1"/>
          <p:cNvSpPr txBox="1"/>
          <p:nvPr/>
        </p:nvSpPr>
        <p:spPr>
          <a:xfrm>
            <a:off x="1102029" y="336678"/>
            <a:ext cx="5923804" cy="1200329"/>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 values</a:t>
            </a: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0" name="Google Shape;662;p40"/>
          <p:cNvGrpSpPr/>
          <p:nvPr/>
        </p:nvGrpSpPr>
        <p:grpSpPr>
          <a:xfrm>
            <a:off x="397533" y="354275"/>
            <a:ext cx="470093" cy="437075"/>
            <a:chOff x="3932350" y="3714775"/>
            <a:chExt cx="439650" cy="319075"/>
          </a:xfrm>
        </p:grpSpPr>
        <p:sp>
          <p:nvSpPr>
            <p:cNvPr id="11"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p:cNvSpPr txBox="1"/>
          <p:nvPr/>
        </p:nvSpPr>
        <p:spPr>
          <a:xfrm>
            <a:off x="850679" y="5775246"/>
            <a:ext cx="10887722" cy="369332"/>
          </a:xfrm>
          <a:prstGeom prst="rect">
            <a:avLst/>
          </a:prstGeom>
          <a:noFill/>
          <a:ln>
            <a:solidFill>
              <a:srgbClr val="3B8D61"/>
            </a:solidFill>
            <a:prstDash val="dash"/>
          </a:ln>
        </p:spPr>
        <p:txBody>
          <a:bodyPr wrap="square" rtlCol="0">
            <a:spAutoFit/>
          </a:bodyPr>
          <a:lstStyle/>
          <a:p>
            <a:r>
              <a:rPr lang="en-US" dirty="0">
                <a:latin typeface="Roboto Light" panose="02000000000000000000" pitchFamily="2" charset="0"/>
              </a:rPr>
              <a:t>The bad debt ratio is high in the age group under 32 and much lower in the other group.</a:t>
            </a:r>
          </a:p>
        </p:txBody>
      </p:sp>
      <p:sp>
        <p:nvSpPr>
          <p:cNvPr id="17" name="Chevron 16"/>
          <p:cNvSpPr/>
          <p:nvPr/>
        </p:nvSpPr>
        <p:spPr>
          <a:xfrm>
            <a:off x="885136" y="5849278"/>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296" t="6911" r="9651" b="5696"/>
          <a:stretch/>
        </p:blipFill>
        <p:spPr>
          <a:xfrm>
            <a:off x="740653" y="1257543"/>
            <a:ext cx="10997747" cy="4339652"/>
          </a:xfrm>
          <a:prstGeom prst="rect">
            <a:avLst/>
          </a:prstGeom>
        </p:spPr>
      </p:pic>
    </p:spTree>
    <p:extLst>
      <p:ext uri="{BB962C8B-B14F-4D97-AF65-F5344CB8AC3E}">
        <p14:creationId xmlns:p14="http://schemas.microsoft.com/office/powerpoint/2010/main" val="827136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sp>
        <p:nvSpPr>
          <p:cNvPr id="2" name="TextBox 1"/>
          <p:cNvSpPr txBox="1"/>
          <p:nvPr/>
        </p:nvSpPr>
        <p:spPr>
          <a:xfrm>
            <a:off x="992003" y="441434"/>
            <a:ext cx="5923804" cy="1200329"/>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 values</a:t>
            </a: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0" name="Google Shape;662;p40"/>
          <p:cNvGrpSpPr/>
          <p:nvPr/>
        </p:nvGrpSpPr>
        <p:grpSpPr>
          <a:xfrm>
            <a:off x="397533" y="354275"/>
            <a:ext cx="470093" cy="437075"/>
            <a:chOff x="3932350" y="3714775"/>
            <a:chExt cx="439650" cy="319075"/>
          </a:xfrm>
        </p:grpSpPr>
        <p:sp>
          <p:nvSpPr>
            <p:cNvPr id="11"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230" b="3966"/>
          <a:stretch/>
        </p:blipFill>
        <p:spPr>
          <a:xfrm>
            <a:off x="589275" y="1290464"/>
            <a:ext cx="10959258" cy="4526199"/>
          </a:xfrm>
          <a:prstGeom prst="rect">
            <a:avLst/>
          </a:prstGeom>
        </p:spPr>
      </p:pic>
      <p:sp>
        <p:nvSpPr>
          <p:cNvPr id="16" name="TextBox 15"/>
          <p:cNvSpPr txBox="1"/>
          <p:nvPr/>
        </p:nvSpPr>
        <p:spPr>
          <a:xfrm>
            <a:off x="547922" y="5839650"/>
            <a:ext cx="11531189" cy="1077218"/>
          </a:xfrm>
          <a:prstGeom prst="rect">
            <a:avLst/>
          </a:prstGeom>
          <a:noFill/>
          <a:ln>
            <a:solidFill>
              <a:srgbClr val="3B8D61"/>
            </a:solidFill>
            <a:prstDash val="dash"/>
          </a:ln>
        </p:spPr>
        <p:txBody>
          <a:bodyPr wrap="square" rtlCol="0">
            <a:spAutoFit/>
          </a:bodyPr>
          <a:lstStyle/>
          <a:p>
            <a:r>
              <a:rPr lang="en-US" sz="1600" dirty="0">
                <a:latin typeface="Roboto Light" panose="02000000000000000000" pitchFamily="2" charset="0"/>
              </a:rPr>
              <a:t>Borrowing subscribers are distributed widely in big cities/provinces such as Hanoi, Ho Chi Minh City, Nghe An, Thanh </a:t>
            </a:r>
            <a:r>
              <a:rPr lang="en-US" sz="1600" dirty="0" err="1">
                <a:latin typeface="Roboto Light" panose="02000000000000000000" pitchFamily="2" charset="0"/>
              </a:rPr>
              <a:t>Hoa</a:t>
            </a:r>
            <a:r>
              <a:rPr lang="en-US" sz="1600" dirty="0">
                <a:latin typeface="Roboto Light" panose="02000000000000000000" pitchFamily="2" charset="0"/>
              </a:rPr>
              <a:t>, in which Hanoi, HCM, </a:t>
            </a:r>
            <a:r>
              <a:rPr lang="en-US" sz="1600" dirty="0" err="1">
                <a:latin typeface="Roboto Light" panose="02000000000000000000" pitchFamily="2" charset="0"/>
              </a:rPr>
              <a:t>Binh</a:t>
            </a:r>
            <a:r>
              <a:rPr lang="en-US" sz="1600" dirty="0">
                <a:latin typeface="Roboto Light" panose="02000000000000000000" pitchFamily="2" charset="0"/>
              </a:rPr>
              <a:t> Duong, Dong </a:t>
            </a:r>
            <a:r>
              <a:rPr lang="en-US" sz="1600" dirty="0" err="1">
                <a:latin typeface="Roboto Light" panose="02000000000000000000" pitchFamily="2" charset="0"/>
              </a:rPr>
              <a:t>Nai</a:t>
            </a:r>
            <a:r>
              <a:rPr lang="en-US" sz="1600" dirty="0">
                <a:latin typeface="Roboto Light" panose="02000000000000000000" pitchFamily="2" charset="0"/>
              </a:rPr>
              <a:t> have high bad debt ratio. mutation.</a:t>
            </a:r>
          </a:p>
          <a:p>
            <a:r>
              <a:rPr lang="en-US" sz="1600" dirty="0">
                <a:latin typeface="Roboto Light" panose="02000000000000000000" pitchFamily="2" charset="0"/>
              </a:rPr>
              <a:t>      The provinces of Cao Bang, Ca Mau, Bac Lieu,... ranked in the top of bad debt, but the number of observations is low, the reliability is not high.</a:t>
            </a:r>
          </a:p>
        </p:txBody>
      </p:sp>
      <p:sp>
        <p:nvSpPr>
          <p:cNvPr id="17" name="Chevron 16"/>
          <p:cNvSpPr/>
          <p:nvPr/>
        </p:nvSpPr>
        <p:spPr>
          <a:xfrm>
            <a:off x="616594" y="5936462"/>
            <a:ext cx="261977"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8" name="Chevron 17"/>
          <p:cNvSpPr/>
          <p:nvPr/>
        </p:nvSpPr>
        <p:spPr>
          <a:xfrm>
            <a:off x="616594" y="6453121"/>
            <a:ext cx="261977"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367326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925" t="3328" r="46071" b="3536"/>
          <a:stretch/>
        </p:blipFill>
        <p:spPr>
          <a:xfrm>
            <a:off x="4314497" y="1371933"/>
            <a:ext cx="3470107" cy="1638562"/>
          </a:xfrm>
          <a:prstGeom prst="rect">
            <a:avLst/>
          </a:prstGeom>
          <a:solidFill>
            <a:srgbClr val="FFFFFF">
              <a:shade val="85000"/>
            </a:srgbClr>
          </a:solidFill>
          <a:ln w="88900" cap="sq">
            <a:noFill/>
            <a:miter lim="800000"/>
          </a:ln>
          <a:effectLst/>
        </p:spPr>
      </p:pic>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Roboto Light" panose="02000000000000000000" pitchFamily="2" charset="0"/>
              <a:ea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11890" t="34680" r="62591" b="37950"/>
          <a:stretch/>
        </p:blipFill>
        <p:spPr>
          <a:xfrm>
            <a:off x="802890" y="1416205"/>
            <a:ext cx="3111190" cy="1483113"/>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38506" t="35492" r="35427" b="38373"/>
          <a:stretch/>
        </p:blipFill>
        <p:spPr>
          <a:xfrm>
            <a:off x="825192" y="4763544"/>
            <a:ext cx="3178098" cy="1416206"/>
          </a:xfrm>
          <a:prstGeom prst="rect">
            <a:avLst/>
          </a:prstGeom>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38505" t="35286" r="36160" b="38167"/>
          <a:stretch/>
        </p:blipFill>
        <p:spPr>
          <a:xfrm>
            <a:off x="844716" y="3124982"/>
            <a:ext cx="3088888" cy="1438507"/>
          </a:xfrm>
          <a:prstGeom prst="rect">
            <a:avLst/>
          </a:prstGeom>
        </p:spPr>
      </p:pic>
      <p:sp>
        <p:nvSpPr>
          <p:cNvPr id="9" name="TextBox 8"/>
          <p:cNvSpPr txBox="1"/>
          <p:nvPr/>
        </p:nvSpPr>
        <p:spPr>
          <a:xfrm>
            <a:off x="8323335" y="1791624"/>
            <a:ext cx="3512630" cy="1477328"/>
          </a:xfrm>
          <a:prstGeom prst="rect">
            <a:avLst/>
          </a:prstGeom>
          <a:noFill/>
          <a:ln>
            <a:solidFill>
              <a:srgbClr val="3B8D61"/>
            </a:solidFill>
            <a:prstDash val="dashDot"/>
          </a:ln>
        </p:spPr>
        <p:txBody>
          <a:bodyPr wrap="square" rtlCol="0">
            <a:spAutoFit/>
          </a:bodyPr>
          <a:lstStyle/>
          <a:p>
            <a:r>
              <a:rPr lang="en-US" dirty="0">
                <a:latin typeface="Roboto Light" panose="02000000000000000000" pitchFamily="2" charset="0"/>
                <a:ea typeface="Roboto Light" panose="02000000000000000000" pitchFamily="2" charset="0"/>
              </a:rPr>
              <a:t>Analysis of some important variables found that the distribution of values is discriminatory in terms of good and bad credit</a:t>
            </a:r>
          </a:p>
        </p:txBody>
      </p:sp>
      <p:sp>
        <p:nvSpPr>
          <p:cNvPr id="28" name="TextBox 27"/>
          <p:cNvSpPr txBox="1"/>
          <p:nvPr/>
        </p:nvSpPr>
        <p:spPr>
          <a:xfrm>
            <a:off x="8374570" y="3860604"/>
            <a:ext cx="3512630" cy="923330"/>
          </a:xfrm>
          <a:prstGeom prst="rect">
            <a:avLst/>
          </a:prstGeom>
          <a:solidFill>
            <a:srgbClr val="3B8D61"/>
          </a:solidFill>
        </p:spPr>
        <p:txBody>
          <a:bodyPr wrap="square" rtlCol="0">
            <a:spAutoFit/>
          </a:bodyPr>
          <a:lstStyle/>
          <a:p>
            <a:r>
              <a:rPr lang="en-US" dirty="0">
                <a:solidFill>
                  <a:schemeClr val="bg1"/>
                </a:solidFill>
                <a:latin typeface="Roboto Light" panose="02000000000000000000" pitchFamily="2" charset="0"/>
                <a:ea typeface="Roboto Light" panose="02000000000000000000" pitchFamily="2" charset="0"/>
              </a:rPr>
              <a:t>Telecommunications data has the ability to give credit ratings to subscribers</a:t>
            </a: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0056" y="4763544"/>
            <a:ext cx="3828538" cy="1492290"/>
          </a:xfrm>
          <a:prstGeom prst="rect">
            <a:avLst/>
          </a:prstGeom>
        </p:spPr>
      </p:pic>
      <p:sp>
        <p:nvSpPr>
          <p:cNvPr id="8" name="TextBox 7"/>
          <p:cNvSpPr txBox="1"/>
          <p:nvPr/>
        </p:nvSpPr>
        <p:spPr>
          <a:xfrm>
            <a:off x="1124698" y="4552338"/>
            <a:ext cx="3131325"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Average Distribution of Days Telecommunications Usage In The Evenings &amp; Weekends</a:t>
            </a:r>
          </a:p>
        </p:txBody>
      </p:sp>
      <p:sp>
        <p:nvSpPr>
          <p:cNvPr id="19" name="TextBox 18"/>
          <p:cNvSpPr txBox="1"/>
          <p:nvPr/>
        </p:nvSpPr>
        <p:spPr>
          <a:xfrm>
            <a:off x="1109764" y="2924927"/>
            <a:ext cx="2558793" cy="553998"/>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Average Distribution Of Frequency To The Most Popular Locations Evenings &amp; Weekends</a:t>
            </a:r>
          </a:p>
        </p:txBody>
      </p:sp>
      <p:sp>
        <p:nvSpPr>
          <p:cNvPr id="20" name="TextBox 19"/>
          <p:cNvSpPr txBox="1"/>
          <p:nvPr/>
        </p:nvSpPr>
        <p:spPr>
          <a:xfrm>
            <a:off x="992003" y="1251996"/>
            <a:ext cx="2790569"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Average Distribution of Telecommunications Days in the Evening of the Week</a:t>
            </a:r>
          </a:p>
        </p:txBody>
      </p:sp>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l="8857" t="10692" r="8939" b="6683"/>
          <a:stretch/>
        </p:blipFill>
        <p:spPr>
          <a:xfrm>
            <a:off x="4572000" y="3278458"/>
            <a:ext cx="3144644" cy="1271239"/>
          </a:xfrm>
          <a:prstGeom prst="rect">
            <a:avLst/>
          </a:prstGeom>
        </p:spPr>
      </p:pic>
      <p:sp>
        <p:nvSpPr>
          <p:cNvPr id="43" name="Rectangle 42"/>
          <p:cNvSpPr/>
          <p:nvPr/>
        </p:nvSpPr>
        <p:spPr>
          <a:xfrm rot="16200000">
            <a:off x="3165080" y="4585593"/>
            <a:ext cx="2879231" cy="18241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p:cNvSpPr txBox="1"/>
          <p:nvPr/>
        </p:nvSpPr>
        <p:spPr>
          <a:xfrm>
            <a:off x="4995765" y="2880322"/>
            <a:ext cx="2375191"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Telecommunications Subscriber Age Distribution (Varied Normalization)</a:t>
            </a:r>
          </a:p>
        </p:txBody>
      </p:sp>
      <p:sp>
        <p:nvSpPr>
          <p:cNvPr id="10" name="Rectangle 9"/>
          <p:cNvSpPr/>
          <p:nvPr/>
        </p:nvSpPr>
        <p:spPr>
          <a:xfrm>
            <a:off x="5479775" y="2571865"/>
            <a:ext cx="568712" cy="193637"/>
          </a:xfrm>
          <a:prstGeom prst="rect">
            <a:avLst/>
          </a:prstGeom>
          <a:solidFill>
            <a:srgbClr val="82E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0" name="Rectangle 29"/>
          <p:cNvSpPr/>
          <p:nvPr/>
        </p:nvSpPr>
        <p:spPr>
          <a:xfrm>
            <a:off x="4734951" y="1507806"/>
            <a:ext cx="613316" cy="1268847"/>
          </a:xfrm>
          <a:prstGeom prst="rect">
            <a:avLst/>
          </a:prstGeom>
          <a:solidFill>
            <a:srgbClr val="82E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1" name="Rectangle 30"/>
          <p:cNvSpPr/>
          <p:nvPr/>
        </p:nvSpPr>
        <p:spPr>
          <a:xfrm>
            <a:off x="6300646" y="2571865"/>
            <a:ext cx="613316" cy="204788"/>
          </a:xfrm>
          <a:prstGeom prst="rect">
            <a:avLst/>
          </a:prstGeom>
          <a:solidFill>
            <a:srgbClr val="825E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2" name="Rectangle 31"/>
          <p:cNvSpPr/>
          <p:nvPr/>
        </p:nvSpPr>
        <p:spPr>
          <a:xfrm>
            <a:off x="7002866" y="2677627"/>
            <a:ext cx="611316" cy="99026"/>
          </a:xfrm>
          <a:prstGeom prst="rect">
            <a:avLst/>
          </a:prstGeom>
          <a:solidFill>
            <a:srgbClr val="825E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3" name="TextBox 32"/>
          <p:cNvSpPr txBox="1"/>
          <p:nvPr/>
        </p:nvSpPr>
        <p:spPr>
          <a:xfrm>
            <a:off x="4962292" y="1104971"/>
            <a:ext cx="2651889"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Distributing Subscribers At least 01 Time</a:t>
            </a:r>
          </a:p>
          <a:p>
            <a:pPr algn="ctr"/>
            <a:r>
              <a:rPr lang="en-US" sz="1000" dirty="0">
                <a:latin typeface="Roboto Light" panose="02000000000000000000" pitchFamily="2" charset="0"/>
                <a:ea typeface="Roboto Light" panose="02000000000000000000" pitchFamily="2" charset="0"/>
              </a:rPr>
              <a:t>Change of Work Location</a:t>
            </a:r>
          </a:p>
        </p:txBody>
      </p:sp>
      <p:sp>
        <p:nvSpPr>
          <p:cNvPr id="12" name="Rectangle 11"/>
          <p:cNvSpPr/>
          <p:nvPr/>
        </p:nvSpPr>
        <p:spPr>
          <a:xfrm>
            <a:off x="1891540" y="6317119"/>
            <a:ext cx="995235" cy="217495"/>
          </a:xfrm>
          <a:prstGeom prst="rect">
            <a:avLst/>
          </a:prstGeom>
          <a:solidFill>
            <a:srgbClr val="82E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Roboto Light" panose="02000000000000000000" pitchFamily="2" charset="0"/>
                <a:ea typeface="Roboto Light" panose="02000000000000000000" pitchFamily="2" charset="0"/>
              </a:rPr>
              <a:t>Nợ</a:t>
            </a:r>
            <a:r>
              <a:rPr lang="en-US" sz="1600" dirty="0">
                <a:latin typeface="Roboto Light" panose="02000000000000000000" pitchFamily="2" charset="0"/>
                <a:ea typeface="Roboto Light" panose="02000000000000000000" pitchFamily="2" charset="0"/>
              </a:rPr>
              <a:t> </a:t>
            </a:r>
            <a:r>
              <a:rPr lang="en-US" sz="1600" dirty="0" err="1">
                <a:latin typeface="Roboto Light" panose="02000000000000000000" pitchFamily="2" charset="0"/>
                <a:ea typeface="Roboto Light" panose="02000000000000000000" pitchFamily="2" charset="0"/>
              </a:rPr>
              <a:t>tốt</a:t>
            </a:r>
            <a:endParaRPr lang="en-US" sz="1600" dirty="0">
              <a:latin typeface="Roboto Light" panose="02000000000000000000" pitchFamily="2" charset="0"/>
              <a:ea typeface="Roboto Light" panose="02000000000000000000" pitchFamily="2" charset="0"/>
            </a:endParaRPr>
          </a:p>
        </p:txBody>
      </p:sp>
      <p:sp>
        <p:nvSpPr>
          <p:cNvPr id="34" name="Rectangle 33"/>
          <p:cNvSpPr/>
          <p:nvPr/>
        </p:nvSpPr>
        <p:spPr>
          <a:xfrm>
            <a:off x="844716" y="6317118"/>
            <a:ext cx="995235" cy="217495"/>
          </a:xfrm>
          <a:prstGeom prst="rect">
            <a:avLst/>
          </a:prstGeom>
          <a:solidFill>
            <a:srgbClr val="825E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Roboto Light" panose="02000000000000000000" pitchFamily="2" charset="0"/>
                <a:ea typeface="Roboto Light" panose="02000000000000000000" pitchFamily="2" charset="0"/>
              </a:rPr>
              <a:t>Nợ</a:t>
            </a:r>
            <a:r>
              <a:rPr lang="en-US" sz="1600" dirty="0">
                <a:latin typeface="Roboto Light" panose="02000000000000000000" pitchFamily="2" charset="0"/>
                <a:ea typeface="Roboto Light" panose="02000000000000000000" pitchFamily="2" charset="0"/>
              </a:rPr>
              <a:t> </a:t>
            </a:r>
            <a:r>
              <a:rPr lang="en-US" sz="1600" dirty="0" err="1">
                <a:latin typeface="Roboto Light" panose="02000000000000000000" pitchFamily="2" charset="0"/>
                <a:ea typeface="Roboto Light" panose="02000000000000000000" pitchFamily="2" charset="0"/>
              </a:rPr>
              <a:t>xấu</a:t>
            </a:r>
            <a:endParaRPr lang="en-US" sz="1600" dirty="0">
              <a:latin typeface="Roboto Light" panose="02000000000000000000" pitchFamily="2" charset="0"/>
              <a:ea typeface="Roboto Light" panose="02000000000000000000" pitchFamily="2" charset="0"/>
            </a:endParaRPr>
          </a:p>
        </p:txBody>
      </p:sp>
      <p:sp>
        <p:nvSpPr>
          <p:cNvPr id="13" name="Striped Right Arrow 12"/>
          <p:cNvSpPr/>
          <p:nvPr/>
        </p:nvSpPr>
        <p:spPr>
          <a:xfrm rot="5400000">
            <a:off x="9891133" y="2903875"/>
            <a:ext cx="479502" cy="1284423"/>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35" name="TextBox 34"/>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a:t>
            </a:r>
          </a:p>
        </p:txBody>
      </p:sp>
      <p:grpSp>
        <p:nvGrpSpPr>
          <p:cNvPr id="36" name="Google Shape;662;p40"/>
          <p:cNvGrpSpPr/>
          <p:nvPr/>
        </p:nvGrpSpPr>
        <p:grpSpPr>
          <a:xfrm>
            <a:off x="397533" y="354275"/>
            <a:ext cx="470093" cy="437075"/>
            <a:chOff x="3932350" y="3714775"/>
            <a:chExt cx="439650" cy="319075"/>
          </a:xfrm>
        </p:grpSpPr>
        <p:sp>
          <p:nvSpPr>
            <p:cNvPr id="37"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sp>
        <p:nvSpPr>
          <p:cNvPr id="4" name="Rectangle 3"/>
          <p:cNvSpPr/>
          <p:nvPr/>
        </p:nvSpPr>
        <p:spPr>
          <a:xfrm>
            <a:off x="4734951" y="6073422"/>
            <a:ext cx="2879231" cy="18241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TextBox 17"/>
          <p:cNvSpPr txBox="1"/>
          <p:nvPr/>
        </p:nvSpPr>
        <p:spPr>
          <a:xfrm>
            <a:off x="4995765" y="4530222"/>
            <a:ext cx="2107573"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Distribution of Number of Calls/Month of Subscribers</a:t>
            </a:r>
          </a:p>
        </p:txBody>
      </p:sp>
      <p:sp>
        <p:nvSpPr>
          <p:cNvPr id="7" name="TextBox 6">
            <a:extLst>
              <a:ext uri="{FF2B5EF4-FFF2-40B4-BE49-F238E27FC236}">
                <a16:creationId xmlns:a16="http://schemas.microsoft.com/office/drawing/2014/main" id="{D4279B88-6D7C-02D5-5FFA-ED1B363ABF5D}"/>
              </a:ext>
            </a:extLst>
          </p:cNvPr>
          <p:cNvSpPr txBox="1"/>
          <p:nvPr/>
        </p:nvSpPr>
        <p:spPr>
          <a:xfrm>
            <a:off x="2943922" y="3194153"/>
            <a:ext cx="6200078" cy="369332"/>
          </a:xfrm>
          <a:prstGeom prst="rect">
            <a:avLst/>
          </a:prstGeom>
          <a:noFill/>
        </p:spPr>
        <p:txBody>
          <a:bodyPr wrap="square">
            <a:spAutoFit/>
          </a:bodyPr>
          <a:lstStyle/>
          <a:p>
            <a:r>
              <a:rPr lang="en-VN" dirty="0"/>
              <a:t>Distribution of variable values</a:t>
            </a:r>
          </a:p>
        </p:txBody>
      </p:sp>
    </p:spTree>
    <p:extLst>
      <p:ext uri="{BB962C8B-B14F-4D97-AF65-F5344CB8AC3E}">
        <p14:creationId xmlns:p14="http://schemas.microsoft.com/office/powerpoint/2010/main" val="1500586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97" name="Rectangle 96"/>
          <p:cNvSpPr/>
          <p:nvPr/>
        </p:nvSpPr>
        <p:spPr>
          <a:xfrm>
            <a:off x="4715463" y="2507673"/>
            <a:ext cx="339635" cy="2657388"/>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17</a:t>
            </a:fld>
            <a:endParaRPr/>
          </a:p>
        </p:txBody>
      </p:sp>
      <p:sp>
        <p:nvSpPr>
          <p:cNvPr id="2" name="TextBox 1"/>
          <p:cNvSpPr txBox="1"/>
          <p:nvPr/>
        </p:nvSpPr>
        <p:spPr>
          <a:xfrm>
            <a:off x="992003" y="441434"/>
            <a:ext cx="6270645"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Data selection mindset</a:t>
            </a: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sp>
        <p:nvSpPr>
          <p:cNvPr id="9" name="Rectangle 8"/>
          <p:cNvSpPr/>
          <p:nvPr/>
        </p:nvSpPr>
        <p:spPr>
          <a:xfrm>
            <a:off x="710671" y="1169571"/>
            <a:ext cx="11259288" cy="923330"/>
          </a:xfrm>
          <a:prstGeom prst="rect">
            <a:avLst/>
          </a:prstGeom>
        </p:spPr>
        <p:txBody>
          <a:bodyPr wrap="square">
            <a:spAutoFit/>
          </a:bodyPr>
          <a:lstStyle/>
          <a:p>
            <a:r>
              <a:rPr lang="en-US" dirty="0">
                <a:latin typeface="Roboto Light" panose="02000000000000000000" pitchFamily="2" charset="0"/>
                <a:ea typeface="Roboto Light" panose="02000000000000000000" pitchFamily="2" charset="0"/>
                <a:cs typeface="Calibri" panose="020F0502020204030204" pitchFamily="34" charset="0"/>
              </a:rPr>
              <a:t>Data generation thinking will be in the direction of maximizing exploitable information, including three steps: creating basic data (raw data), exploiting information fields from basic data (Features extraction), using transformation techniques for generating secondary data (feature extraction).</a:t>
            </a:r>
            <a:endParaRPr lang="en-US" dirty="0">
              <a:latin typeface="Roboto Light" panose="02000000000000000000" pitchFamily="2" charset="0"/>
              <a:ea typeface="Roboto Light" panose="02000000000000000000" pitchFamily="2" charset="0"/>
            </a:endParaRPr>
          </a:p>
        </p:txBody>
      </p:sp>
      <p:sp>
        <p:nvSpPr>
          <p:cNvPr id="52" name="Rectangle 51"/>
          <p:cNvSpPr/>
          <p:nvPr/>
        </p:nvSpPr>
        <p:spPr>
          <a:xfrm>
            <a:off x="7283307" y="2504234"/>
            <a:ext cx="343577" cy="2657388"/>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2740757" y="3207136"/>
            <a:ext cx="2016752" cy="1097617"/>
            <a:chOff x="2103252" y="2697751"/>
            <a:chExt cx="2016752" cy="805747"/>
          </a:xfrm>
          <a:solidFill>
            <a:srgbClr val="18637B"/>
          </a:solidFill>
        </p:grpSpPr>
        <p:grpSp>
          <p:nvGrpSpPr>
            <p:cNvPr id="20" name="Group 19"/>
            <p:cNvGrpSpPr/>
            <p:nvPr/>
          </p:nvGrpSpPr>
          <p:grpSpPr>
            <a:xfrm>
              <a:off x="2103252" y="2697751"/>
              <a:ext cx="1939869" cy="805747"/>
              <a:chOff x="2310555" y="2705441"/>
              <a:chExt cx="1939869" cy="805747"/>
            </a:xfrm>
            <a:grpFill/>
          </p:grpSpPr>
          <p:sp>
            <p:nvSpPr>
              <p:cNvPr id="94" name="Flowchart: Manual Operation 93"/>
              <p:cNvSpPr/>
              <p:nvPr/>
            </p:nvSpPr>
            <p:spPr>
              <a:xfrm rot="5400000" flipH="1">
                <a:off x="2905343" y="2166107"/>
                <a:ext cx="805747" cy="1884415"/>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310555" y="2858761"/>
                <a:ext cx="185587" cy="4981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92"/>
            <p:cNvSpPr/>
            <p:nvPr/>
          </p:nvSpPr>
          <p:spPr>
            <a:xfrm>
              <a:off x="3952057" y="2697751"/>
              <a:ext cx="167947" cy="7976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ight Arrow 52"/>
          <p:cNvSpPr/>
          <p:nvPr/>
        </p:nvSpPr>
        <p:spPr>
          <a:xfrm>
            <a:off x="6995257" y="3442360"/>
            <a:ext cx="381239" cy="290336"/>
          </a:xfrm>
          <a:prstGeom prst="rightArrow">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entagon 53"/>
          <p:cNvSpPr/>
          <p:nvPr/>
        </p:nvSpPr>
        <p:spPr>
          <a:xfrm>
            <a:off x="4708238" y="2162757"/>
            <a:ext cx="1438718" cy="540885"/>
          </a:xfrm>
          <a:prstGeom prst="homePlate">
            <a:avLst/>
          </a:prstGeom>
          <a:solidFill>
            <a:srgbClr val="1863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oboto Light" panose="02000000000000000000" pitchFamily="2" charset="0"/>
                <a:ea typeface="Roboto Light" panose="02000000000000000000" pitchFamily="2" charset="0"/>
              </a:rPr>
              <a:t>Features extraction</a:t>
            </a:r>
          </a:p>
        </p:txBody>
      </p:sp>
      <p:sp>
        <p:nvSpPr>
          <p:cNvPr id="98" name="Pentagon 97"/>
          <p:cNvSpPr/>
          <p:nvPr/>
        </p:nvSpPr>
        <p:spPr>
          <a:xfrm>
            <a:off x="7269715" y="2121851"/>
            <a:ext cx="1445575" cy="577351"/>
          </a:xfrm>
          <a:prstGeom prst="homePlate">
            <a:avLst/>
          </a:prstGeom>
          <a:solidFill>
            <a:srgbClr val="1863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oboto Light" panose="02000000000000000000" pitchFamily="2" charset="0"/>
                <a:ea typeface="Roboto Light" panose="02000000000000000000" pitchFamily="2" charset="0"/>
              </a:rPr>
              <a:t>Features extraction</a:t>
            </a:r>
          </a:p>
        </p:txBody>
      </p:sp>
      <p:grpSp>
        <p:nvGrpSpPr>
          <p:cNvPr id="49" name="Group 48"/>
          <p:cNvGrpSpPr/>
          <p:nvPr/>
        </p:nvGrpSpPr>
        <p:grpSpPr>
          <a:xfrm>
            <a:off x="4629922" y="2826195"/>
            <a:ext cx="2757023" cy="1832606"/>
            <a:chOff x="6821562" y="1995152"/>
            <a:chExt cx="2645083" cy="2218150"/>
          </a:xfrm>
          <a:solidFill>
            <a:srgbClr val="18637B"/>
          </a:solidFill>
        </p:grpSpPr>
        <p:sp>
          <p:nvSpPr>
            <p:cNvPr id="16" name="Flowchart: Manual Operation 15"/>
            <p:cNvSpPr/>
            <p:nvPr/>
          </p:nvSpPr>
          <p:spPr>
            <a:xfrm rot="5400000" flipH="1">
              <a:off x="7085049" y="1831706"/>
              <a:ext cx="2218150" cy="2545042"/>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821562" y="2429862"/>
              <a:ext cx="243751" cy="13534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val 17"/>
          <p:cNvSpPr/>
          <p:nvPr/>
        </p:nvSpPr>
        <p:spPr>
          <a:xfrm>
            <a:off x="7165324" y="2826195"/>
            <a:ext cx="409476" cy="18326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flipH="1">
            <a:off x="7280428" y="2829172"/>
            <a:ext cx="2688984" cy="1842333"/>
            <a:chOff x="3958179" y="2441618"/>
            <a:chExt cx="2688984" cy="1324772"/>
          </a:xfrm>
          <a:solidFill>
            <a:srgbClr val="18637B"/>
          </a:solidFill>
        </p:grpSpPr>
        <p:grpSp>
          <p:nvGrpSpPr>
            <p:cNvPr id="21" name="Group 20"/>
            <p:cNvGrpSpPr/>
            <p:nvPr/>
          </p:nvGrpSpPr>
          <p:grpSpPr>
            <a:xfrm>
              <a:off x="3958179" y="2441618"/>
              <a:ext cx="2545042" cy="1315636"/>
              <a:chOff x="3958179" y="2441618"/>
              <a:chExt cx="2545042" cy="1315636"/>
            </a:xfrm>
            <a:grpFill/>
          </p:grpSpPr>
          <p:sp>
            <p:nvSpPr>
              <p:cNvPr id="91" name="Flowchart: Manual Operation 90"/>
              <p:cNvSpPr/>
              <p:nvPr/>
            </p:nvSpPr>
            <p:spPr>
              <a:xfrm rot="5400000" flipH="1">
                <a:off x="4572882" y="1826915"/>
                <a:ext cx="1315636" cy="2545042"/>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16837" y="2705441"/>
                <a:ext cx="221391" cy="8012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Oval 91"/>
            <p:cNvSpPr/>
            <p:nvPr/>
          </p:nvSpPr>
          <p:spPr>
            <a:xfrm>
              <a:off x="6397900" y="2445420"/>
              <a:ext cx="249263" cy="1320970"/>
            </a:xfrm>
            <a:prstGeom prst="ellipse">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Oval 99"/>
          <p:cNvSpPr/>
          <p:nvPr/>
        </p:nvSpPr>
        <p:spPr>
          <a:xfrm>
            <a:off x="3881862" y="3866722"/>
            <a:ext cx="223375" cy="177133"/>
          </a:xfrm>
          <a:prstGeom prst="ellipse">
            <a:avLst/>
          </a:prstGeom>
          <a:solidFill>
            <a:srgbClr val="124057"/>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01" name="Oval 100"/>
          <p:cNvSpPr/>
          <p:nvPr/>
        </p:nvSpPr>
        <p:spPr>
          <a:xfrm>
            <a:off x="3527323" y="3744455"/>
            <a:ext cx="186026" cy="186028"/>
          </a:xfrm>
          <a:prstGeom prst="ellipse">
            <a:avLst/>
          </a:prstGeom>
          <a:solidFill>
            <a:srgbClr val="165751"/>
          </a:solidFill>
          <a:ln>
            <a:noFill/>
          </a:ln>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102" name="Oval 101"/>
          <p:cNvSpPr/>
          <p:nvPr/>
        </p:nvSpPr>
        <p:spPr>
          <a:xfrm>
            <a:off x="6314129" y="3333900"/>
            <a:ext cx="210088" cy="166526"/>
          </a:xfrm>
          <a:prstGeom prst="ellipse">
            <a:avLst/>
          </a:prstGeom>
          <a:solidFill>
            <a:srgbClr val="94BF6E"/>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03" name="Oval 102"/>
          <p:cNvSpPr/>
          <p:nvPr/>
        </p:nvSpPr>
        <p:spPr>
          <a:xfrm>
            <a:off x="4024619" y="3607133"/>
            <a:ext cx="198738" cy="198823"/>
          </a:xfrm>
          <a:prstGeom prst="ellipse">
            <a:avLst/>
          </a:prstGeom>
          <a:solidFill>
            <a:srgbClr val="124057"/>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104" name="Oval 103"/>
          <p:cNvSpPr/>
          <p:nvPr/>
        </p:nvSpPr>
        <p:spPr>
          <a:xfrm>
            <a:off x="3281609" y="3876295"/>
            <a:ext cx="193899" cy="153694"/>
          </a:xfrm>
          <a:prstGeom prst="ellipse">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05" name="Oval 104"/>
          <p:cNvSpPr/>
          <p:nvPr/>
        </p:nvSpPr>
        <p:spPr>
          <a:xfrm>
            <a:off x="3715575" y="3388451"/>
            <a:ext cx="186026" cy="186028"/>
          </a:xfrm>
          <a:prstGeom prst="ellipse">
            <a:avLst/>
          </a:prstGeom>
          <a:solidFill>
            <a:srgbClr val="94BF6E"/>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07" name="Oval 106"/>
          <p:cNvSpPr/>
          <p:nvPr/>
        </p:nvSpPr>
        <p:spPr>
          <a:xfrm>
            <a:off x="6505616" y="2999129"/>
            <a:ext cx="231311" cy="183425"/>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8" name="Oval 107"/>
          <p:cNvSpPr/>
          <p:nvPr/>
        </p:nvSpPr>
        <p:spPr>
          <a:xfrm>
            <a:off x="3101452" y="3519702"/>
            <a:ext cx="192074" cy="192076"/>
          </a:xfrm>
          <a:prstGeom prst="ellipse">
            <a:avLst/>
          </a:pr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9" name="Oval 108"/>
          <p:cNvSpPr/>
          <p:nvPr/>
        </p:nvSpPr>
        <p:spPr>
          <a:xfrm>
            <a:off x="5350791" y="3490528"/>
            <a:ext cx="211823" cy="167902"/>
          </a:xfrm>
          <a:prstGeom prst="ellipse">
            <a:avLst/>
          </a:prstGeom>
          <a:solidFill>
            <a:srgbClr val="A5A5A5"/>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10" name="Oval 109"/>
          <p:cNvSpPr/>
          <p:nvPr/>
        </p:nvSpPr>
        <p:spPr>
          <a:xfrm>
            <a:off x="6500079" y="3667444"/>
            <a:ext cx="228888" cy="181428"/>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sp>
        <p:nvSpPr>
          <p:cNvPr id="111" name="Oval 110"/>
          <p:cNvSpPr/>
          <p:nvPr/>
        </p:nvSpPr>
        <p:spPr>
          <a:xfrm>
            <a:off x="4878777" y="3526235"/>
            <a:ext cx="207572" cy="164601"/>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2" name="Oval 111"/>
          <p:cNvSpPr/>
          <p:nvPr/>
        </p:nvSpPr>
        <p:spPr>
          <a:xfrm flipH="1">
            <a:off x="7851082" y="3476112"/>
            <a:ext cx="214632" cy="214724"/>
          </a:xfrm>
          <a:prstGeom prst="ellipse">
            <a:avLst/>
          </a:prstGeom>
          <a:solidFill>
            <a:srgbClr val="124057"/>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13" name="Oval 112"/>
          <p:cNvSpPr/>
          <p:nvPr/>
        </p:nvSpPr>
        <p:spPr>
          <a:xfrm flipH="1">
            <a:off x="9395799" y="3587086"/>
            <a:ext cx="201558" cy="201560"/>
          </a:xfrm>
          <a:prstGeom prst="ellipse">
            <a:avLst/>
          </a:prstGeom>
          <a:solidFill>
            <a:srgbClr val="94BF6E"/>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14" name="Oval 113"/>
          <p:cNvSpPr/>
          <p:nvPr/>
        </p:nvSpPr>
        <p:spPr>
          <a:xfrm flipH="1">
            <a:off x="8311856" y="3682093"/>
            <a:ext cx="186026" cy="186028"/>
          </a:xfrm>
          <a:prstGeom prst="ellipse">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15" name="Oval 114"/>
          <p:cNvSpPr/>
          <p:nvPr/>
        </p:nvSpPr>
        <p:spPr>
          <a:xfrm flipH="1">
            <a:off x="8424175" y="3263013"/>
            <a:ext cx="236446" cy="236547"/>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16" name="Oval 115"/>
          <p:cNvSpPr/>
          <p:nvPr/>
        </p:nvSpPr>
        <p:spPr>
          <a:xfrm flipH="1">
            <a:off x="9074506" y="3319086"/>
            <a:ext cx="221919" cy="222014"/>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7" name="Oval 116"/>
          <p:cNvSpPr/>
          <p:nvPr/>
        </p:nvSpPr>
        <p:spPr>
          <a:xfrm flipH="1">
            <a:off x="8755982" y="3866722"/>
            <a:ext cx="203223" cy="203225"/>
          </a:xfrm>
          <a:prstGeom prst="ellipse">
            <a:avLst/>
          </a:prstGeom>
          <a:solidFill>
            <a:srgbClr val="A5A5A5"/>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18" name="Oval 117"/>
          <p:cNvSpPr/>
          <p:nvPr/>
        </p:nvSpPr>
        <p:spPr>
          <a:xfrm flipH="1">
            <a:off x="5932269" y="3207746"/>
            <a:ext cx="219595" cy="219597"/>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sp>
        <p:nvSpPr>
          <p:cNvPr id="119" name="Oval 118"/>
          <p:cNvSpPr/>
          <p:nvPr/>
        </p:nvSpPr>
        <p:spPr>
          <a:xfrm flipH="1">
            <a:off x="7685560" y="4028323"/>
            <a:ext cx="199144" cy="199229"/>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0" name="Oval 119"/>
          <p:cNvSpPr/>
          <p:nvPr/>
        </p:nvSpPr>
        <p:spPr>
          <a:xfrm>
            <a:off x="5577068" y="3866723"/>
            <a:ext cx="223715" cy="177402"/>
          </a:xfrm>
          <a:prstGeom prst="ellipse">
            <a:avLst/>
          </a:prstGeom>
          <a:solidFill>
            <a:srgbClr val="124057"/>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21" name="Oval 120"/>
          <p:cNvSpPr/>
          <p:nvPr/>
        </p:nvSpPr>
        <p:spPr>
          <a:xfrm>
            <a:off x="5156678" y="3771115"/>
            <a:ext cx="210088" cy="166526"/>
          </a:xfrm>
          <a:prstGeom prst="ellipse">
            <a:avLst/>
          </a:prstGeom>
          <a:solidFill>
            <a:srgbClr val="94BF6E"/>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22" name="Oval 121"/>
          <p:cNvSpPr/>
          <p:nvPr/>
        </p:nvSpPr>
        <p:spPr>
          <a:xfrm>
            <a:off x="4234859" y="3324691"/>
            <a:ext cx="193899" cy="153694"/>
          </a:xfrm>
          <a:prstGeom prst="ellipse">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23" name="Oval 122"/>
          <p:cNvSpPr/>
          <p:nvPr/>
        </p:nvSpPr>
        <p:spPr>
          <a:xfrm>
            <a:off x="5450604" y="3129065"/>
            <a:ext cx="246452" cy="195432"/>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24" name="Oval 123"/>
          <p:cNvSpPr/>
          <p:nvPr/>
        </p:nvSpPr>
        <p:spPr>
          <a:xfrm>
            <a:off x="6550197" y="4227552"/>
            <a:ext cx="231311" cy="183425"/>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5" name="Oval 124"/>
          <p:cNvSpPr/>
          <p:nvPr/>
        </p:nvSpPr>
        <p:spPr>
          <a:xfrm>
            <a:off x="5949071" y="4160637"/>
            <a:ext cx="211823" cy="167902"/>
          </a:xfrm>
          <a:prstGeom prst="ellipse">
            <a:avLst/>
          </a:prstGeom>
          <a:solidFill>
            <a:srgbClr val="A5A5A5"/>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26" name="Oval 125"/>
          <p:cNvSpPr/>
          <p:nvPr/>
        </p:nvSpPr>
        <p:spPr>
          <a:xfrm>
            <a:off x="6087061" y="3862428"/>
            <a:ext cx="228888" cy="181428"/>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sp>
        <p:nvSpPr>
          <p:cNvPr id="127" name="Oval 126"/>
          <p:cNvSpPr/>
          <p:nvPr/>
        </p:nvSpPr>
        <p:spPr>
          <a:xfrm>
            <a:off x="5834521" y="3619342"/>
            <a:ext cx="207572" cy="164601"/>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2" name="TextBox 131"/>
          <p:cNvSpPr txBox="1"/>
          <p:nvPr/>
        </p:nvSpPr>
        <p:spPr>
          <a:xfrm>
            <a:off x="2125157" y="4735778"/>
            <a:ext cx="2709330" cy="1971052"/>
          </a:xfrm>
          <a:prstGeom prst="rect">
            <a:avLst/>
          </a:prstGeom>
          <a:noFill/>
        </p:spPr>
        <p:txBody>
          <a:bodyPr wrap="square" rtlCol="0">
            <a:spAutoFit/>
          </a:bodyPr>
          <a:lstStyle/>
          <a:p>
            <a:pPr>
              <a:lnSpc>
                <a:spcPts val="3000"/>
              </a:lnSpc>
            </a:pPr>
            <a:r>
              <a:rPr lang="en-US" sz="1600" b="1" dirty="0">
                <a:latin typeface="Roboto Light" panose="02000000000000000000" pitchFamily="2" charset="0"/>
                <a:ea typeface="Roboto Light" panose="02000000000000000000" pitchFamily="2" charset="0"/>
              </a:rPr>
              <a:t>458 data fields:</a:t>
            </a:r>
          </a:p>
          <a:p>
            <a:pPr>
              <a:lnSpc>
                <a:spcPts val="3000"/>
              </a:lnSpc>
            </a:pPr>
            <a:r>
              <a:rPr lang="en-US" sz="1600" b="1" dirty="0">
                <a:latin typeface="Roboto Light" panose="02000000000000000000" pitchFamily="2" charset="0"/>
                <a:ea typeface="Roboto Light" panose="02000000000000000000" pitchFamily="2" charset="0"/>
              </a:rPr>
              <a:t>Extract from schools of information and thinking from prestigious research articles</a:t>
            </a:r>
            <a:endParaRPr lang="en-US" sz="1600" dirty="0">
              <a:latin typeface="Roboto Light" panose="02000000000000000000" pitchFamily="2" charset="0"/>
              <a:ea typeface="Roboto Light" panose="02000000000000000000" pitchFamily="2" charset="0"/>
            </a:endParaRPr>
          </a:p>
        </p:txBody>
      </p:sp>
      <p:sp>
        <p:nvSpPr>
          <p:cNvPr id="133" name="TextBox 132"/>
          <p:cNvSpPr txBox="1"/>
          <p:nvPr/>
        </p:nvSpPr>
        <p:spPr>
          <a:xfrm>
            <a:off x="5022853" y="4735778"/>
            <a:ext cx="2410989" cy="2015936"/>
          </a:xfrm>
          <a:prstGeom prst="rect">
            <a:avLst/>
          </a:prstGeom>
          <a:noFill/>
        </p:spPr>
        <p:txBody>
          <a:bodyPr wrap="square" rtlCol="0">
            <a:spAutoFit/>
          </a:bodyPr>
          <a:lstStyle/>
          <a:p>
            <a:pPr>
              <a:lnSpc>
                <a:spcPts val="3000"/>
              </a:lnSpc>
            </a:pPr>
            <a:r>
              <a:rPr lang="en-US" sz="1600" b="1" dirty="0">
                <a:latin typeface="Roboto Light" panose="02000000000000000000" pitchFamily="2" charset="0"/>
                <a:ea typeface="Roboto Light" panose="02000000000000000000" pitchFamily="2" charset="0"/>
              </a:rPr>
              <a:t>1988 data fields:</a:t>
            </a:r>
          </a:p>
          <a:p>
            <a:pPr>
              <a:lnSpc>
                <a:spcPts val="3000"/>
              </a:lnSpc>
            </a:pPr>
            <a:r>
              <a:rPr lang="en-US" sz="1600" b="1" dirty="0">
                <a:latin typeface="Roboto Light" panose="02000000000000000000" pitchFamily="2" charset="0"/>
                <a:ea typeface="Roboto Light" panose="02000000000000000000" pitchFamily="2" charset="0"/>
              </a:rPr>
              <a:t>Using encoding techniques (max, min, median, mean, entropy,...)</a:t>
            </a:r>
            <a:endParaRPr lang="en-US" sz="1600" dirty="0">
              <a:latin typeface="Roboto Light" panose="02000000000000000000" pitchFamily="2" charset="0"/>
              <a:ea typeface="Roboto Light" panose="02000000000000000000" pitchFamily="2" charset="0"/>
            </a:endParaRPr>
          </a:p>
        </p:txBody>
      </p:sp>
      <p:grpSp>
        <p:nvGrpSpPr>
          <p:cNvPr id="66" name="Google Shape;662;p40"/>
          <p:cNvGrpSpPr/>
          <p:nvPr/>
        </p:nvGrpSpPr>
        <p:grpSpPr>
          <a:xfrm>
            <a:off x="397533" y="354275"/>
            <a:ext cx="470093" cy="437075"/>
            <a:chOff x="3932350" y="3714775"/>
            <a:chExt cx="439650" cy="319075"/>
          </a:xfrm>
        </p:grpSpPr>
        <p:sp>
          <p:nvSpPr>
            <p:cNvPr id="67"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Rectangle 63"/>
          <p:cNvSpPr/>
          <p:nvPr/>
        </p:nvSpPr>
        <p:spPr>
          <a:xfrm>
            <a:off x="7591190" y="5500903"/>
            <a:ext cx="4279490" cy="923330"/>
          </a:xfrm>
          <a:prstGeom prst="rect">
            <a:avLst/>
          </a:prstGeom>
          <a:ln>
            <a:solidFill>
              <a:srgbClr val="18637B"/>
            </a:solidFill>
            <a:prstDash val="dash"/>
          </a:ln>
        </p:spPr>
        <p:txBody>
          <a:bodyPr wrap="square">
            <a:spAutoFit/>
          </a:bodyPr>
          <a:lstStyle/>
          <a:p>
            <a:pPr>
              <a:buClr>
                <a:srgbClr val="00B0F0"/>
              </a:buClr>
            </a:pPr>
            <a:r>
              <a:rPr lang="en-US" dirty="0">
                <a:latin typeface="Roboto Light" panose="02000000000000000000" pitchFamily="2" charset="0"/>
              </a:rPr>
              <a:t>The data is not valid for scoring, will be excluded during processing &amp; cleaning, or selected by the model itself.</a:t>
            </a:r>
          </a:p>
        </p:txBody>
      </p:sp>
      <p:sp>
        <p:nvSpPr>
          <p:cNvPr id="65" name="Down Arrow 64"/>
          <p:cNvSpPr/>
          <p:nvPr/>
        </p:nvSpPr>
        <p:spPr>
          <a:xfrm>
            <a:off x="10828775" y="5029756"/>
            <a:ext cx="340813" cy="290185"/>
          </a:xfrm>
          <a:prstGeom prst="downArrow">
            <a:avLst/>
          </a:prstGeom>
          <a:solidFill>
            <a:srgbClr val="18637B"/>
          </a:solidFill>
          <a:ln>
            <a:solidFill>
              <a:srgbClr val="186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0390682" y="2822744"/>
            <a:ext cx="1217000" cy="307777"/>
          </a:xfrm>
          <a:prstGeom prst="rect">
            <a:avLst/>
          </a:prstGeom>
          <a:solidFill>
            <a:srgbClr val="18637B"/>
          </a:solidFill>
        </p:spPr>
        <p:txBody>
          <a:bodyPr wrap="none">
            <a:spAutoFit/>
          </a:bodyPr>
          <a:lstStyle/>
          <a:p>
            <a:r>
              <a:rPr lang="en-US" sz="1400" dirty="0">
                <a:solidFill>
                  <a:schemeClr val="bg1"/>
                </a:solidFill>
                <a:latin typeface="Roboto Light" panose="02000000000000000000" pitchFamily="2" charset="0"/>
                <a:ea typeface="Roboto Light" panose="02000000000000000000" pitchFamily="2" charset="0"/>
              </a:rPr>
              <a:t>Variance test</a:t>
            </a:r>
          </a:p>
        </p:txBody>
      </p:sp>
      <p:sp>
        <p:nvSpPr>
          <p:cNvPr id="73" name="Rectangle 72"/>
          <p:cNvSpPr/>
          <p:nvPr/>
        </p:nvSpPr>
        <p:spPr>
          <a:xfrm>
            <a:off x="10390682" y="3324497"/>
            <a:ext cx="1473480" cy="307777"/>
          </a:xfrm>
          <a:prstGeom prst="rect">
            <a:avLst/>
          </a:prstGeom>
          <a:solidFill>
            <a:srgbClr val="18637B"/>
          </a:solidFill>
        </p:spPr>
        <p:txBody>
          <a:bodyPr wrap="none">
            <a:spAutoFit/>
          </a:bodyPr>
          <a:lstStyle/>
          <a:p>
            <a:r>
              <a:rPr lang="en-US" sz="1400" dirty="0">
                <a:solidFill>
                  <a:schemeClr val="bg1"/>
                </a:solidFill>
                <a:latin typeface="Roboto Light" panose="02000000000000000000" pitchFamily="2" charset="0"/>
                <a:ea typeface="Roboto Light" panose="02000000000000000000" pitchFamily="2" charset="0"/>
              </a:rPr>
              <a:t>Chi-squared test</a:t>
            </a:r>
          </a:p>
        </p:txBody>
      </p:sp>
      <p:sp>
        <p:nvSpPr>
          <p:cNvPr id="74" name="Rectangle 73"/>
          <p:cNvSpPr/>
          <p:nvPr/>
        </p:nvSpPr>
        <p:spPr>
          <a:xfrm>
            <a:off x="10390682" y="4351024"/>
            <a:ext cx="1410964" cy="307777"/>
          </a:xfrm>
          <a:prstGeom prst="rect">
            <a:avLst/>
          </a:prstGeom>
          <a:solidFill>
            <a:srgbClr val="18637B"/>
          </a:solidFill>
        </p:spPr>
        <p:txBody>
          <a:bodyPr wrap="none">
            <a:spAutoFit/>
          </a:bodyPr>
          <a:lstStyle/>
          <a:p>
            <a:r>
              <a:rPr lang="en-US" sz="1400" dirty="0">
                <a:solidFill>
                  <a:schemeClr val="bg1"/>
                </a:solidFill>
                <a:latin typeface="Roboto Light" panose="02000000000000000000" pitchFamily="2" charset="0"/>
                <a:ea typeface="Roboto Light" panose="02000000000000000000" pitchFamily="2" charset="0"/>
              </a:rPr>
              <a:t>Regression test</a:t>
            </a:r>
          </a:p>
        </p:txBody>
      </p:sp>
      <p:sp>
        <p:nvSpPr>
          <p:cNvPr id="75" name="Rectangle 74"/>
          <p:cNvSpPr/>
          <p:nvPr/>
        </p:nvSpPr>
        <p:spPr>
          <a:xfrm>
            <a:off x="10390682" y="3856696"/>
            <a:ext cx="1438214" cy="307777"/>
          </a:xfrm>
          <a:prstGeom prst="rect">
            <a:avLst/>
          </a:prstGeom>
          <a:solidFill>
            <a:srgbClr val="18637B"/>
          </a:solidFill>
        </p:spPr>
        <p:txBody>
          <a:bodyPr wrap="none">
            <a:spAutoFit/>
          </a:bodyPr>
          <a:lstStyle/>
          <a:p>
            <a:r>
              <a:rPr lang="en-US" sz="1400" dirty="0">
                <a:solidFill>
                  <a:schemeClr val="bg1"/>
                </a:solidFill>
                <a:latin typeface="Roboto Light" panose="02000000000000000000" pitchFamily="2" charset="0"/>
                <a:ea typeface="Roboto Light" panose="02000000000000000000" pitchFamily="2" charset="0"/>
              </a:rPr>
              <a:t>Correlation test </a:t>
            </a:r>
          </a:p>
        </p:txBody>
      </p:sp>
      <p:sp>
        <p:nvSpPr>
          <p:cNvPr id="76" name="Oval 75"/>
          <p:cNvSpPr/>
          <p:nvPr/>
        </p:nvSpPr>
        <p:spPr>
          <a:xfrm>
            <a:off x="9712272" y="3182554"/>
            <a:ext cx="437709" cy="1120155"/>
          </a:xfrm>
          <a:prstGeom prst="ellipse">
            <a:avLst/>
          </a:prstGeom>
          <a:gradFill flip="none" rotWithShape="1">
            <a:gsLst>
              <a:gs pos="0">
                <a:srgbClr val="165751"/>
              </a:gs>
              <a:gs pos="61000">
                <a:srgbClr val="3B8D61"/>
              </a:gs>
              <a:gs pos="100000">
                <a:schemeClr val="accent1">
                  <a:lumMod val="45000"/>
                  <a:lumOff val="55000"/>
                </a:schemeClr>
              </a:gs>
              <a:gs pos="100000">
                <a:schemeClr val="bg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471926" y="3589153"/>
            <a:ext cx="932531" cy="878339"/>
            <a:chOff x="1356857" y="1113949"/>
            <a:chExt cx="1673016" cy="1726953"/>
          </a:xfrm>
        </p:grpSpPr>
        <p:sp>
          <p:nvSpPr>
            <p:cNvPr id="87" name="Oval 86"/>
            <p:cNvSpPr/>
            <p:nvPr/>
          </p:nvSpPr>
          <p:spPr>
            <a:xfrm>
              <a:off x="1356857" y="1113949"/>
              <a:ext cx="1673016" cy="1726953"/>
            </a:xfrm>
            <a:prstGeom prst="ellipse">
              <a:avLst/>
            </a:prstGeom>
            <a:solidFill>
              <a:srgbClr val="18637B"/>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8" name="Oval 4"/>
            <p:cNvSpPr txBox="1"/>
            <p:nvPr/>
          </p:nvSpPr>
          <p:spPr>
            <a:xfrm>
              <a:off x="1601863" y="1366856"/>
              <a:ext cx="1332166" cy="122114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200" kern="1200" dirty="0">
                  <a:latin typeface="Roboto Light" panose="02000000000000000000" pitchFamily="2" charset="0"/>
                  <a:ea typeface="Roboto Light" panose="02000000000000000000" pitchFamily="2" charset="0"/>
                </a:rPr>
                <a:t>Locatio</a:t>
              </a:r>
              <a:r>
                <a:rPr lang="en-US" sz="1200" dirty="0">
                  <a:latin typeface="Roboto Light" panose="02000000000000000000" pitchFamily="2" charset="0"/>
                  <a:ea typeface="Roboto Light" panose="02000000000000000000" pitchFamily="2" charset="0"/>
                </a:rPr>
                <a:t>n</a:t>
              </a:r>
              <a:endParaRPr lang="en-US" sz="1200" kern="1200" dirty="0">
                <a:latin typeface="Roboto Light" panose="02000000000000000000" pitchFamily="2" charset="0"/>
                <a:ea typeface="Roboto Light" panose="02000000000000000000" pitchFamily="2" charset="0"/>
              </a:endParaRPr>
            </a:p>
          </p:txBody>
        </p:sp>
      </p:grpSp>
      <p:grpSp>
        <p:nvGrpSpPr>
          <p:cNvPr id="78" name="Group 77"/>
          <p:cNvGrpSpPr/>
          <p:nvPr/>
        </p:nvGrpSpPr>
        <p:grpSpPr>
          <a:xfrm>
            <a:off x="749532" y="2760545"/>
            <a:ext cx="869558" cy="793259"/>
            <a:chOff x="-265262" y="676188"/>
            <a:chExt cx="1560039" cy="1559672"/>
          </a:xfrm>
        </p:grpSpPr>
        <p:sp>
          <p:nvSpPr>
            <p:cNvPr id="85" name="Oval 84"/>
            <p:cNvSpPr/>
            <p:nvPr/>
          </p:nvSpPr>
          <p:spPr>
            <a:xfrm>
              <a:off x="-265262" y="676188"/>
              <a:ext cx="1560039" cy="1559672"/>
            </a:xfrm>
            <a:prstGeom prst="ellipse">
              <a:avLst/>
            </a:pr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6" name="Oval 6"/>
            <p:cNvSpPr txBox="1"/>
            <p:nvPr/>
          </p:nvSpPr>
          <p:spPr>
            <a:xfrm>
              <a:off x="-36800" y="904597"/>
              <a:ext cx="1103115" cy="110285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200" dirty="0">
                  <a:latin typeface="Roboto Light" panose="02000000000000000000" pitchFamily="2" charset="0"/>
                  <a:ea typeface="Roboto Light" panose="02000000000000000000" pitchFamily="2" charset="0"/>
                </a:rPr>
                <a:t>Public relationship</a:t>
              </a:r>
              <a:endParaRPr lang="en-US" sz="1200" kern="1200" dirty="0">
                <a:latin typeface="Roboto Light" panose="02000000000000000000" pitchFamily="2" charset="0"/>
                <a:ea typeface="Roboto Light" panose="02000000000000000000" pitchFamily="2" charset="0"/>
              </a:endParaRPr>
            </a:p>
          </p:txBody>
        </p:sp>
      </p:grpSp>
      <p:grpSp>
        <p:nvGrpSpPr>
          <p:cNvPr id="79" name="Group 78"/>
          <p:cNvGrpSpPr/>
          <p:nvPr/>
        </p:nvGrpSpPr>
        <p:grpSpPr>
          <a:xfrm>
            <a:off x="1570777" y="3088755"/>
            <a:ext cx="855701" cy="815354"/>
            <a:chOff x="2955583" y="189589"/>
            <a:chExt cx="1650564" cy="1650176"/>
          </a:xfrm>
        </p:grpSpPr>
        <p:sp>
          <p:nvSpPr>
            <p:cNvPr id="83" name="Oval 82"/>
            <p:cNvSpPr/>
            <p:nvPr/>
          </p:nvSpPr>
          <p:spPr>
            <a:xfrm>
              <a:off x="2955583" y="189589"/>
              <a:ext cx="1650564" cy="1650176"/>
            </a:xfrm>
            <a:prstGeom prst="ellipse">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84" name="Oval 8"/>
            <p:cNvSpPr txBox="1"/>
            <p:nvPr/>
          </p:nvSpPr>
          <p:spPr>
            <a:xfrm>
              <a:off x="3197303" y="431252"/>
              <a:ext cx="1167124" cy="116685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200" dirty="0">
                  <a:latin typeface="Roboto Light" panose="02000000000000000000" pitchFamily="2" charset="0"/>
                  <a:ea typeface="Roboto Light" panose="02000000000000000000" pitchFamily="2" charset="0"/>
                </a:rPr>
                <a:t>Habit of moving</a:t>
              </a:r>
              <a:endParaRPr lang="en-US" sz="1200" kern="1200" dirty="0">
                <a:latin typeface="Roboto Light" panose="02000000000000000000" pitchFamily="2" charset="0"/>
                <a:ea typeface="Roboto Light" panose="02000000000000000000" pitchFamily="2" charset="0"/>
              </a:endParaRPr>
            </a:p>
          </p:txBody>
        </p:sp>
      </p:grpSp>
      <p:grpSp>
        <p:nvGrpSpPr>
          <p:cNvPr id="80" name="Group 79"/>
          <p:cNvGrpSpPr/>
          <p:nvPr/>
        </p:nvGrpSpPr>
        <p:grpSpPr>
          <a:xfrm>
            <a:off x="1329424" y="3968334"/>
            <a:ext cx="957970" cy="877107"/>
            <a:chOff x="3445300" y="1870726"/>
            <a:chExt cx="1596298" cy="1553097"/>
          </a:xfrm>
        </p:grpSpPr>
        <p:sp>
          <p:nvSpPr>
            <p:cNvPr id="81" name="Oval 80"/>
            <p:cNvSpPr/>
            <p:nvPr/>
          </p:nvSpPr>
          <p:spPr>
            <a:xfrm>
              <a:off x="3445300" y="1870726"/>
              <a:ext cx="1553453" cy="1553097"/>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82" name="Oval 10"/>
            <p:cNvSpPr txBox="1"/>
            <p:nvPr/>
          </p:nvSpPr>
          <p:spPr>
            <a:xfrm>
              <a:off x="3672798" y="2098171"/>
              <a:ext cx="1368800" cy="109820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sv-SE" sz="1200" kern="1200" dirty="0">
                  <a:latin typeface="Roboto Light" panose="02000000000000000000" pitchFamily="2" charset="0"/>
                  <a:ea typeface="Roboto Light" panose="02000000000000000000" pitchFamily="2" charset="0"/>
                </a:rPr>
                <a:t>Telecom </a:t>
              </a:r>
              <a:r>
                <a:rPr lang="sv-SE" sz="1200" kern="1200" dirty="0" err="1">
                  <a:latin typeface="Roboto Light" panose="02000000000000000000" pitchFamily="2" charset="0"/>
                  <a:ea typeface="Roboto Light" panose="02000000000000000000" pitchFamily="2" charset="0"/>
                </a:rPr>
                <a:t>Usage</a:t>
              </a:r>
              <a:endParaRPr lang="en-US" sz="1200" kern="1200" dirty="0">
                <a:latin typeface="Roboto Light" panose="02000000000000000000" pitchFamily="2" charset="0"/>
                <a:ea typeface="Roboto Light" panose="02000000000000000000" pitchFamily="2" charset="0"/>
              </a:endParaRPr>
            </a:p>
          </p:txBody>
        </p:sp>
      </p:grpSp>
      <p:sp>
        <p:nvSpPr>
          <p:cNvPr id="89" name="Down Arrow 88"/>
          <p:cNvSpPr/>
          <p:nvPr/>
        </p:nvSpPr>
        <p:spPr>
          <a:xfrm rot="16200000">
            <a:off x="2409549" y="3622142"/>
            <a:ext cx="340813" cy="290185"/>
          </a:xfrm>
          <a:prstGeom prst="downArrow">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F2146B-17E1-26A0-5C26-D4A98EA2A4FD}"/>
              </a:ext>
            </a:extLst>
          </p:cNvPr>
          <p:cNvSpPr>
            <a:spLocks noGrp="1"/>
          </p:cNvSpPr>
          <p:nvPr>
            <p:ph type="title"/>
          </p:nvPr>
        </p:nvSpPr>
        <p:spPr/>
        <p:txBody>
          <a:bodyPr/>
          <a:lstStyle/>
          <a:p>
            <a:endParaRPr lang="en-VN"/>
          </a:p>
        </p:txBody>
      </p:sp>
    </p:spTree>
    <p:extLst>
      <p:ext uri="{BB962C8B-B14F-4D97-AF65-F5344CB8AC3E}">
        <p14:creationId xmlns:p14="http://schemas.microsoft.com/office/powerpoint/2010/main" val="2203249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ctrTitle"/>
          </p:nvPr>
        </p:nvSpPr>
        <p:spPr>
          <a:xfrm>
            <a:off x="5484800" y="3838333"/>
            <a:ext cx="6007600" cy="1546400"/>
          </a:xfrm>
          <a:prstGeom prst="rect">
            <a:avLst/>
          </a:prstGeom>
        </p:spPr>
        <p:txBody>
          <a:bodyPr spcFirstLastPara="1" wrap="square" lIns="121900" tIns="121900" rIns="121900" bIns="121900" anchor="b" anchorCtr="0">
            <a:noAutofit/>
          </a:bodyPr>
          <a:lstStyle/>
          <a:p>
            <a:r>
              <a:rPr lang="en-US" dirty="0"/>
              <a:t>Credit Score Model</a:t>
            </a:r>
            <a:endParaRPr dirty="0"/>
          </a:p>
        </p:txBody>
      </p:sp>
      <p:sp>
        <p:nvSpPr>
          <p:cNvPr id="147" name="Google Shape;147;p16"/>
          <p:cNvSpPr txBox="1">
            <a:spLocks noGrp="1"/>
          </p:cNvSpPr>
          <p:nvPr>
            <p:ph type="subTitle" idx="1"/>
          </p:nvPr>
        </p:nvSpPr>
        <p:spPr>
          <a:xfrm>
            <a:off x="5484800" y="5310733"/>
            <a:ext cx="6007600" cy="1046400"/>
          </a:xfrm>
          <a:prstGeom prst="rect">
            <a:avLst/>
          </a:prstGeom>
        </p:spPr>
        <p:txBody>
          <a:bodyPr spcFirstLastPara="1" wrap="square" lIns="121900" tIns="121900" rIns="121900" bIns="121900" anchor="t" anchorCtr="0">
            <a:noAutofit/>
          </a:bodyPr>
          <a:lstStyle/>
          <a:p>
            <a:pPr marL="0" indent="0"/>
            <a:r>
              <a:rPr lang="en" dirty="0"/>
              <a:t>Data modelling</a:t>
            </a:r>
            <a:endParaRPr dirty="0"/>
          </a:p>
        </p:txBody>
      </p:sp>
      <p:sp>
        <p:nvSpPr>
          <p:cNvPr id="148" name="Google Shape;148;p16"/>
          <p:cNvSpPr txBox="1"/>
          <p:nvPr/>
        </p:nvSpPr>
        <p:spPr>
          <a:xfrm>
            <a:off x="0" y="671133"/>
            <a:ext cx="4628400" cy="50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66" kern="0" dirty="0">
                <a:solidFill>
                  <a:srgbClr val="18637B"/>
                </a:solidFill>
                <a:latin typeface="Roboto Slab"/>
                <a:ea typeface="Roboto Slab"/>
                <a:cs typeface="Roboto Slab"/>
                <a:sym typeface="Roboto Slab"/>
              </a:rPr>
              <a:t>4</a:t>
            </a:r>
            <a:endParaRPr sz="26666" kern="0" dirty="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2107846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6" name="Rectangle 5"/>
          <p:cNvSpPr/>
          <p:nvPr/>
        </p:nvSpPr>
        <p:spPr>
          <a:xfrm>
            <a:off x="1978515" y="2495375"/>
            <a:ext cx="1911400" cy="2449161"/>
          </a:xfrm>
          <a:prstGeom prst="rect">
            <a:avLst/>
          </a:prstGeom>
          <a:noFill/>
          <a:ln>
            <a:solidFill>
              <a:srgbClr val="124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19</a:t>
            </a:fld>
            <a:endParaRPr/>
          </a:p>
        </p:txBody>
      </p:sp>
      <p:sp>
        <p:nvSpPr>
          <p:cNvPr id="8"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9" name="TextBox 8"/>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Model flow overview</a:t>
            </a:r>
          </a:p>
        </p:txBody>
      </p:sp>
      <p:cxnSp>
        <p:nvCxnSpPr>
          <p:cNvPr id="10"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1" name="Google Shape;627;p40"/>
          <p:cNvGrpSpPr/>
          <p:nvPr/>
        </p:nvGrpSpPr>
        <p:grpSpPr>
          <a:xfrm>
            <a:off x="414577" y="349406"/>
            <a:ext cx="438355" cy="446813"/>
            <a:chOff x="3951850" y="2985350"/>
            <a:chExt cx="407950" cy="416500"/>
          </a:xfrm>
        </p:grpSpPr>
        <p:sp>
          <p:nvSpPr>
            <p:cNvPr id="1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 name="TextBox 3"/>
          <p:cNvSpPr txBox="1"/>
          <p:nvPr/>
        </p:nvSpPr>
        <p:spPr>
          <a:xfrm>
            <a:off x="4588930" y="1717420"/>
            <a:ext cx="1521206" cy="408623"/>
          </a:xfrm>
          <a:prstGeom prst="roundRect">
            <a:avLst/>
          </a:prstGeom>
          <a:noFill/>
          <a:ln w="19050">
            <a:solidFill>
              <a:srgbClr val="165751"/>
            </a:solidFill>
          </a:ln>
        </p:spPr>
        <p:txBody>
          <a:bodyPr wrap="square" rtlCol="0">
            <a:spAutoFit/>
          </a:bodyPr>
          <a:lstStyle/>
          <a:p>
            <a:pPr algn="ctr"/>
            <a:r>
              <a:rPr lang="en-US" dirty="0">
                <a:latin typeface="Roboto Light" panose="02000000000000000000" pitchFamily="2" charset="0"/>
                <a:ea typeface="Roboto Light" panose="02000000000000000000" pitchFamily="2" charset="0"/>
              </a:rPr>
              <a:t>Train Model</a:t>
            </a:r>
          </a:p>
        </p:txBody>
      </p:sp>
      <p:sp>
        <p:nvSpPr>
          <p:cNvPr id="17" name="TextBox 16"/>
          <p:cNvSpPr txBox="1"/>
          <p:nvPr/>
        </p:nvSpPr>
        <p:spPr>
          <a:xfrm>
            <a:off x="7258720" y="1720307"/>
            <a:ext cx="1775737" cy="408623"/>
          </a:xfrm>
          <a:prstGeom prst="roundRect">
            <a:avLst/>
          </a:prstGeom>
          <a:noFill/>
          <a:ln w="19050">
            <a:solidFill>
              <a:srgbClr val="18637B"/>
            </a:solidFill>
          </a:ln>
        </p:spPr>
        <p:txBody>
          <a:bodyPr wrap="square" rtlCol="0">
            <a:spAutoFit/>
          </a:bodyPr>
          <a:lstStyle/>
          <a:p>
            <a:pPr algn="ctr"/>
            <a:r>
              <a:rPr lang="en-US" dirty="0">
                <a:latin typeface="Roboto Light" panose="02000000000000000000" pitchFamily="2" charset="0"/>
                <a:ea typeface="Roboto Light" panose="02000000000000000000" pitchFamily="2" charset="0"/>
              </a:rPr>
              <a:t>Deploy Model</a:t>
            </a:r>
          </a:p>
        </p:txBody>
      </p:sp>
      <p:sp>
        <p:nvSpPr>
          <p:cNvPr id="18" name="TextBox 17"/>
          <p:cNvSpPr txBox="1"/>
          <p:nvPr/>
        </p:nvSpPr>
        <p:spPr>
          <a:xfrm>
            <a:off x="9910755" y="1720308"/>
            <a:ext cx="2143363" cy="408623"/>
          </a:xfrm>
          <a:prstGeom prst="roundRect">
            <a:avLst/>
          </a:prstGeom>
          <a:noFill/>
          <a:ln w="19050">
            <a:solidFill>
              <a:srgbClr val="3B8D61"/>
            </a:solidFill>
          </a:ln>
        </p:spPr>
        <p:txBody>
          <a:bodyPr wrap="square" rtlCol="0">
            <a:spAutoFit/>
          </a:bodyPr>
          <a:lstStyle/>
          <a:p>
            <a:pPr algn="ctr"/>
            <a:r>
              <a:rPr lang="en-US" dirty="0">
                <a:latin typeface="Roboto Light" panose="02000000000000000000" pitchFamily="2" charset="0"/>
                <a:ea typeface="Roboto Light" panose="02000000000000000000" pitchFamily="2" charset="0"/>
              </a:rPr>
              <a:t>Monitor Model</a:t>
            </a:r>
          </a:p>
        </p:txBody>
      </p:sp>
      <p:sp>
        <p:nvSpPr>
          <p:cNvPr id="19" name="TextBox 18"/>
          <p:cNvSpPr txBox="1"/>
          <p:nvPr/>
        </p:nvSpPr>
        <p:spPr>
          <a:xfrm>
            <a:off x="1054924" y="1777393"/>
            <a:ext cx="1739848" cy="408623"/>
          </a:xfrm>
          <a:prstGeom prst="roundRect">
            <a:avLst/>
          </a:prstGeom>
          <a:noFill/>
          <a:ln w="19050">
            <a:solidFill>
              <a:srgbClr val="124057"/>
            </a:solidFill>
          </a:ln>
        </p:spPr>
        <p:txBody>
          <a:bodyPr wrap="square" rtlCol="0">
            <a:spAutoFit/>
          </a:bodyPr>
          <a:lstStyle/>
          <a:p>
            <a:pPr algn="ctr"/>
            <a:r>
              <a:rPr lang="en-US" dirty="0">
                <a:latin typeface="Roboto Light" panose="02000000000000000000" pitchFamily="2" charset="0"/>
                <a:ea typeface="Roboto Light" panose="02000000000000000000" pitchFamily="2" charset="0"/>
              </a:rPr>
              <a:t>Prepare Data</a:t>
            </a:r>
          </a:p>
        </p:txBody>
      </p:sp>
      <p:sp>
        <p:nvSpPr>
          <p:cNvPr id="21" name="Flowchart: Magnetic Disk 20"/>
          <p:cNvSpPr/>
          <p:nvPr/>
        </p:nvSpPr>
        <p:spPr>
          <a:xfrm>
            <a:off x="505892" y="3607058"/>
            <a:ext cx="991029" cy="1182687"/>
          </a:xfrm>
          <a:prstGeom prst="flowChartMagneticDisk">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panose="02000000000000000000" pitchFamily="2" charset="0"/>
                <a:ea typeface="Roboto Light" panose="02000000000000000000" pitchFamily="2" charset="0"/>
              </a:rPr>
              <a:t>Data Storage</a:t>
            </a:r>
          </a:p>
        </p:txBody>
      </p:sp>
      <p:sp>
        <p:nvSpPr>
          <p:cNvPr id="5" name="TextBox 4"/>
          <p:cNvSpPr txBox="1"/>
          <p:nvPr/>
        </p:nvSpPr>
        <p:spPr>
          <a:xfrm>
            <a:off x="402438" y="2495376"/>
            <a:ext cx="1220422" cy="715089"/>
          </a:xfrm>
          <a:prstGeom prst="roundRect">
            <a:avLst/>
          </a:prstGeom>
          <a:noFill/>
          <a:ln>
            <a:solidFill>
              <a:srgbClr val="124057"/>
            </a:solidFill>
          </a:ln>
        </p:spPr>
        <p:txBody>
          <a:bodyPr wrap="square" rtlCol="0">
            <a:spAutoFit/>
          </a:bodyPr>
          <a:lstStyle/>
          <a:p>
            <a:pPr algn="ctr"/>
            <a:r>
              <a:rPr lang="en-US" dirty="0"/>
              <a:t>Features Extraction</a:t>
            </a:r>
          </a:p>
        </p:txBody>
      </p:sp>
      <p:sp>
        <p:nvSpPr>
          <p:cNvPr id="24" name="TextBox 23"/>
          <p:cNvSpPr txBox="1"/>
          <p:nvPr/>
        </p:nvSpPr>
        <p:spPr>
          <a:xfrm>
            <a:off x="1978514" y="2495376"/>
            <a:ext cx="1911401" cy="369332"/>
          </a:xfrm>
          <a:prstGeom prst="rect">
            <a:avLst/>
          </a:prstGeom>
          <a:noFill/>
        </p:spPr>
        <p:txBody>
          <a:bodyPr wrap="square" rtlCol="0">
            <a:spAutoFit/>
          </a:bodyPr>
          <a:lstStyle/>
          <a:p>
            <a:pPr algn="ctr"/>
            <a:r>
              <a:rPr lang="en-US" b="1" dirty="0">
                <a:latin typeface="Roboto Light" panose="02000000000000000000" pitchFamily="2" charset="0"/>
                <a:ea typeface="Roboto Light" panose="02000000000000000000" pitchFamily="2" charset="0"/>
              </a:rPr>
              <a:t>Data Preparation</a:t>
            </a:r>
          </a:p>
        </p:txBody>
      </p:sp>
      <p:sp>
        <p:nvSpPr>
          <p:cNvPr id="23" name="TextBox 22"/>
          <p:cNvSpPr txBox="1"/>
          <p:nvPr/>
        </p:nvSpPr>
        <p:spPr>
          <a:xfrm>
            <a:off x="1978514" y="3311042"/>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Missing cleaning</a:t>
            </a:r>
          </a:p>
        </p:txBody>
      </p:sp>
      <p:sp>
        <p:nvSpPr>
          <p:cNvPr id="28" name="TextBox 27"/>
          <p:cNvSpPr txBox="1"/>
          <p:nvPr/>
        </p:nvSpPr>
        <p:spPr>
          <a:xfrm>
            <a:off x="1978514" y="3707237"/>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Outlier cleaning</a:t>
            </a:r>
          </a:p>
        </p:txBody>
      </p:sp>
      <p:sp>
        <p:nvSpPr>
          <p:cNvPr id="29" name="TextBox 28"/>
          <p:cNvSpPr txBox="1"/>
          <p:nvPr/>
        </p:nvSpPr>
        <p:spPr>
          <a:xfrm>
            <a:off x="1978514" y="4114022"/>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Label Encoding</a:t>
            </a:r>
          </a:p>
        </p:txBody>
      </p:sp>
      <p:sp>
        <p:nvSpPr>
          <p:cNvPr id="30" name="TextBox 29"/>
          <p:cNvSpPr txBox="1"/>
          <p:nvPr/>
        </p:nvSpPr>
        <p:spPr>
          <a:xfrm>
            <a:off x="1978514" y="4530656"/>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Normalization</a:t>
            </a:r>
          </a:p>
        </p:txBody>
      </p:sp>
      <p:sp>
        <p:nvSpPr>
          <p:cNvPr id="32" name="Rectangle 31"/>
          <p:cNvSpPr/>
          <p:nvPr/>
        </p:nvSpPr>
        <p:spPr>
          <a:xfrm>
            <a:off x="4358005" y="2495375"/>
            <a:ext cx="1929906" cy="2449161"/>
          </a:xfrm>
          <a:prstGeom prst="rect">
            <a:avLst/>
          </a:prstGeom>
          <a:noFill/>
          <a:ln>
            <a:solidFill>
              <a:srgbClr val="165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3" name="TextBox 32"/>
          <p:cNvSpPr txBox="1"/>
          <p:nvPr/>
        </p:nvSpPr>
        <p:spPr>
          <a:xfrm>
            <a:off x="4358005" y="2495376"/>
            <a:ext cx="1929906" cy="646331"/>
          </a:xfrm>
          <a:prstGeom prst="rect">
            <a:avLst/>
          </a:prstGeom>
          <a:noFill/>
        </p:spPr>
        <p:txBody>
          <a:bodyPr wrap="square" rtlCol="0">
            <a:spAutoFit/>
          </a:bodyPr>
          <a:lstStyle/>
          <a:p>
            <a:pPr algn="ctr"/>
            <a:r>
              <a:rPr lang="en-US" b="1" dirty="0">
                <a:latin typeface="Roboto Light" panose="02000000000000000000" pitchFamily="2" charset="0"/>
                <a:ea typeface="Roboto Light" panose="02000000000000000000" pitchFamily="2" charset="0"/>
              </a:rPr>
              <a:t>Model Training &amp; Validation</a:t>
            </a:r>
          </a:p>
        </p:txBody>
      </p:sp>
      <p:sp>
        <p:nvSpPr>
          <p:cNvPr id="34" name="TextBox 33"/>
          <p:cNvSpPr txBox="1"/>
          <p:nvPr/>
        </p:nvSpPr>
        <p:spPr>
          <a:xfrm>
            <a:off x="4358005" y="3141707"/>
            <a:ext cx="1929906" cy="369332"/>
          </a:xfrm>
          <a:prstGeom prst="rect">
            <a:avLst/>
          </a:prstGeom>
          <a:solidFill>
            <a:srgbClr val="16575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Model Selection</a:t>
            </a:r>
          </a:p>
        </p:txBody>
      </p:sp>
      <p:sp>
        <p:nvSpPr>
          <p:cNvPr id="35" name="TextBox 34"/>
          <p:cNvSpPr txBox="1"/>
          <p:nvPr/>
        </p:nvSpPr>
        <p:spPr>
          <a:xfrm>
            <a:off x="4358005" y="3594347"/>
            <a:ext cx="1929906" cy="646331"/>
          </a:xfrm>
          <a:prstGeom prst="rect">
            <a:avLst/>
          </a:prstGeom>
          <a:solidFill>
            <a:srgbClr val="16575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Hyper-parameter</a:t>
            </a:r>
          </a:p>
          <a:p>
            <a:pPr algn="ctr"/>
            <a:r>
              <a:rPr lang="en-US" dirty="0">
                <a:solidFill>
                  <a:schemeClr val="bg1"/>
                </a:solidFill>
                <a:latin typeface="Roboto Light" panose="02000000000000000000" pitchFamily="2" charset="0"/>
                <a:ea typeface="Roboto Light" panose="02000000000000000000" pitchFamily="2" charset="0"/>
              </a:rPr>
              <a:t>Tuning</a:t>
            </a:r>
          </a:p>
        </p:txBody>
      </p:sp>
      <p:sp>
        <p:nvSpPr>
          <p:cNvPr id="37" name="TextBox 36"/>
          <p:cNvSpPr txBox="1"/>
          <p:nvPr/>
        </p:nvSpPr>
        <p:spPr>
          <a:xfrm>
            <a:off x="4358005" y="4383899"/>
            <a:ext cx="1929906" cy="369332"/>
          </a:xfrm>
          <a:prstGeom prst="rect">
            <a:avLst/>
          </a:prstGeom>
          <a:solidFill>
            <a:srgbClr val="16575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Model testing</a:t>
            </a:r>
          </a:p>
        </p:txBody>
      </p:sp>
      <p:sp>
        <p:nvSpPr>
          <p:cNvPr id="38" name="Rectangle 37"/>
          <p:cNvSpPr/>
          <p:nvPr/>
        </p:nvSpPr>
        <p:spPr>
          <a:xfrm>
            <a:off x="7194535" y="2495375"/>
            <a:ext cx="1839922" cy="24491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9" name="TextBox 38"/>
          <p:cNvSpPr txBox="1"/>
          <p:nvPr/>
        </p:nvSpPr>
        <p:spPr>
          <a:xfrm>
            <a:off x="7194535" y="2495376"/>
            <a:ext cx="1839922" cy="646331"/>
          </a:xfrm>
          <a:prstGeom prst="rect">
            <a:avLst/>
          </a:prstGeom>
          <a:noFill/>
        </p:spPr>
        <p:txBody>
          <a:bodyPr wrap="square" rtlCol="0">
            <a:spAutoFit/>
          </a:bodyPr>
          <a:lstStyle/>
          <a:p>
            <a:pPr algn="ctr"/>
            <a:r>
              <a:rPr lang="en-US" b="1" dirty="0">
                <a:latin typeface="Roboto Light" panose="02000000000000000000" pitchFamily="2" charset="0"/>
                <a:ea typeface="Roboto Light" panose="02000000000000000000" pitchFamily="2" charset="0"/>
              </a:rPr>
              <a:t>Model Deployment</a:t>
            </a:r>
          </a:p>
        </p:txBody>
      </p:sp>
      <p:sp>
        <p:nvSpPr>
          <p:cNvPr id="40" name="TextBox 39"/>
          <p:cNvSpPr txBox="1"/>
          <p:nvPr/>
        </p:nvSpPr>
        <p:spPr>
          <a:xfrm>
            <a:off x="7194535" y="3141707"/>
            <a:ext cx="1839922" cy="646331"/>
          </a:xfrm>
          <a:prstGeom prst="rect">
            <a:avLst/>
          </a:prstGeom>
          <a:solidFill>
            <a:srgbClr val="18637B"/>
          </a:solidFill>
        </p:spPr>
        <p:txBody>
          <a:bodyPr wrap="square" rtlCol="0">
            <a:spAutoFit/>
          </a:bodyPr>
          <a:lstStyle/>
          <a:p>
            <a:pPr algn="ctr"/>
            <a:r>
              <a:rPr lang="en-US" dirty="0" err="1">
                <a:solidFill>
                  <a:schemeClr val="bg1"/>
                </a:solidFill>
                <a:latin typeface="Roboto Light" panose="02000000000000000000" pitchFamily="2" charset="0"/>
                <a:ea typeface="Roboto Light" panose="02000000000000000000" pitchFamily="2" charset="0"/>
              </a:rPr>
              <a:t>Intergrate</a:t>
            </a:r>
            <a:r>
              <a:rPr lang="en-US" dirty="0">
                <a:solidFill>
                  <a:schemeClr val="bg1"/>
                </a:solidFill>
                <a:latin typeface="Roboto Light" panose="02000000000000000000" pitchFamily="2" charset="0"/>
                <a:ea typeface="Roboto Light" panose="02000000000000000000" pitchFamily="2" charset="0"/>
              </a:rPr>
              <a:t> into system</a:t>
            </a:r>
          </a:p>
        </p:txBody>
      </p:sp>
      <p:sp>
        <p:nvSpPr>
          <p:cNvPr id="41" name="TextBox 40"/>
          <p:cNvSpPr txBox="1"/>
          <p:nvPr/>
        </p:nvSpPr>
        <p:spPr>
          <a:xfrm>
            <a:off x="7194535" y="3931014"/>
            <a:ext cx="1839922" cy="369332"/>
          </a:xfrm>
          <a:prstGeom prst="rect">
            <a:avLst/>
          </a:prstGeom>
          <a:solidFill>
            <a:srgbClr val="18637B"/>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Batch Scoring</a:t>
            </a:r>
          </a:p>
        </p:txBody>
      </p:sp>
      <p:sp>
        <p:nvSpPr>
          <p:cNvPr id="44" name="Rectangle 43"/>
          <p:cNvSpPr/>
          <p:nvPr/>
        </p:nvSpPr>
        <p:spPr>
          <a:xfrm>
            <a:off x="10052756" y="2495375"/>
            <a:ext cx="1839922" cy="2449161"/>
          </a:xfrm>
          <a:prstGeom prst="rect">
            <a:avLst/>
          </a:prstGeom>
          <a:noFill/>
          <a:ln>
            <a:solidFill>
              <a:srgbClr val="3B8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5" name="TextBox 44"/>
          <p:cNvSpPr txBox="1"/>
          <p:nvPr/>
        </p:nvSpPr>
        <p:spPr>
          <a:xfrm>
            <a:off x="10052756" y="2495376"/>
            <a:ext cx="1839922" cy="369332"/>
          </a:xfrm>
          <a:prstGeom prst="rect">
            <a:avLst/>
          </a:prstGeom>
          <a:noFill/>
        </p:spPr>
        <p:txBody>
          <a:bodyPr wrap="square" rtlCol="0">
            <a:spAutoFit/>
          </a:bodyPr>
          <a:lstStyle/>
          <a:p>
            <a:pPr algn="ctr"/>
            <a:r>
              <a:rPr lang="en-US" b="1" dirty="0">
                <a:latin typeface="Roboto Light" panose="02000000000000000000" pitchFamily="2" charset="0"/>
                <a:ea typeface="Roboto Light" panose="02000000000000000000" pitchFamily="2" charset="0"/>
              </a:rPr>
              <a:t>Inference</a:t>
            </a:r>
          </a:p>
        </p:txBody>
      </p:sp>
      <p:sp>
        <p:nvSpPr>
          <p:cNvPr id="46" name="TextBox 45"/>
          <p:cNvSpPr txBox="1"/>
          <p:nvPr/>
        </p:nvSpPr>
        <p:spPr>
          <a:xfrm>
            <a:off x="10052756" y="3141707"/>
            <a:ext cx="1839922" cy="646331"/>
          </a:xfrm>
          <a:prstGeom prst="rect">
            <a:avLst/>
          </a:prstGeom>
          <a:solidFill>
            <a:srgbClr val="3B8D6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Tracking performance</a:t>
            </a:r>
          </a:p>
        </p:txBody>
      </p:sp>
      <p:sp>
        <p:nvSpPr>
          <p:cNvPr id="47" name="TextBox 46"/>
          <p:cNvSpPr txBox="1"/>
          <p:nvPr/>
        </p:nvSpPr>
        <p:spPr>
          <a:xfrm>
            <a:off x="10052756" y="3931014"/>
            <a:ext cx="1839922" cy="646331"/>
          </a:xfrm>
          <a:prstGeom prst="rect">
            <a:avLst/>
          </a:prstGeom>
          <a:solidFill>
            <a:srgbClr val="3B8D6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New real-life data</a:t>
            </a:r>
          </a:p>
        </p:txBody>
      </p:sp>
      <p:sp>
        <p:nvSpPr>
          <p:cNvPr id="48" name="TextBox 47"/>
          <p:cNvSpPr txBox="1"/>
          <p:nvPr/>
        </p:nvSpPr>
        <p:spPr>
          <a:xfrm>
            <a:off x="1978514" y="2917940"/>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Explore data</a:t>
            </a:r>
          </a:p>
        </p:txBody>
      </p:sp>
      <p:sp>
        <p:nvSpPr>
          <p:cNvPr id="25" name="TextBox 24"/>
          <p:cNvSpPr txBox="1"/>
          <p:nvPr/>
        </p:nvSpPr>
        <p:spPr>
          <a:xfrm>
            <a:off x="1496921" y="1241106"/>
            <a:ext cx="9889067" cy="369332"/>
          </a:xfrm>
          <a:prstGeom prst="rect">
            <a:avLst/>
          </a:prstGeom>
          <a:solidFill>
            <a:srgbClr val="18637B"/>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Pipeline Storage System</a:t>
            </a:r>
          </a:p>
        </p:txBody>
      </p:sp>
      <p:sp>
        <p:nvSpPr>
          <p:cNvPr id="26" name="Right Arrow 25"/>
          <p:cNvSpPr/>
          <p:nvPr/>
        </p:nvSpPr>
        <p:spPr>
          <a:xfrm>
            <a:off x="3953905" y="1728966"/>
            <a:ext cx="324584" cy="364496"/>
          </a:xfrm>
          <a:prstGeom prst="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1" name="Right Arrow 50"/>
          <p:cNvSpPr/>
          <p:nvPr/>
        </p:nvSpPr>
        <p:spPr>
          <a:xfrm>
            <a:off x="6442188" y="1706090"/>
            <a:ext cx="324584" cy="364496"/>
          </a:xfrm>
          <a:prstGeom prst="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2" name="Right Arrow 51"/>
          <p:cNvSpPr/>
          <p:nvPr/>
        </p:nvSpPr>
        <p:spPr>
          <a:xfrm>
            <a:off x="9310314" y="1697892"/>
            <a:ext cx="324584" cy="364496"/>
          </a:xfrm>
          <a:prstGeom prst="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cxnSp>
        <p:nvCxnSpPr>
          <p:cNvPr id="49" name="Straight Connector 48"/>
          <p:cNvCxnSpPr/>
          <p:nvPr/>
        </p:nvCxnSpPr>
        <p:spPr>
          <a:xfrm>
            <a:off x="4116197" y="2495375"/>
            <a:ext cx="0" cy="2473988"/>
          </a:xfrm>
          <a:prstGeom prst="line">
            <a:avLst/>
          </a:prstGeom>
          <a:ln>
            <a:solidFill>
              <a:srgbClr val="94BF6E"/>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611521" y="2495375"/>
            <a:ext cx="0" cy="2473988"/>
          </a:xfrm>
          <a:prstGeom prst="line">
            <a:avLst/>
          </a:prstGeom>
          <a:ln>
            <a:solidFill>
              <a:srgbClr val="94BF6E"/>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472606" y="2482961"/>
            <a:ext cx="0" cy="2473988"/>
          </a:xfrm>
          <a:prstGeom prst="line">
            <a:avLst/>
          </a:prstGeom>
          <a:ln>
            <a:solidFill>
              <a:srgbClr val="94BF6E"/>
            </a:solidFill>
            <a:prstDash val="dash"/>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44" idx="2"/>
          </p:cNvCxnSpPr>
          <p:nvPr/>
        </p:nvCxnSpPr>
        <p:spPr>
          <a:xfrm rot="5400000">
            <a:off x="6179257" y="388140"/>
            <a:ext cx="237064" cy="9349857"/>
          </a:xfrm>
          <a:prstGeom prst="bentConnector2">
            <a:avLst/>
          </a:prstGeom>
          <a:ln>
            <a:solidFill>
              <a:srgbClr val="94BF6E"/>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010350" y="5070772"/>
            <a:ext cx="241808" cy="241808"/>
          </a:xfrm>
          <a:prstGeom prst="ellipse">
            <a:avLst/>
          </a:prstGeom>
          <a:solidFill>
            <a:srgbClr val="3B8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0" name="Oval 49"/>
          <p:cNvSpPr/>
          <p:nvPr/>
        </p:nvSpPr>
        <p:spPr>
          <a:xfrm>
            <a:off x="6490617" y="5070772"/>
            <a:ext cx="241808" cy="241808"/>
          </a:xfrm>
          <a:prstGeom prst="ellipse">
            <a:avLst/>
          </a:prstGeom>
          <a:solidFill>
            <a:srgbClr val="3B8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4" name="Oval 53"/>
          <p:cNvSpPr/>
          <p:nvPr/>
        </p:nvSpPr>
        <p:spPr>
          <a:xfrm>
            <a:off x="9351702" y="5070772"/>
            <a:ext cx="241808" cy="241808"/>
          </a:xfrm>
          <a:prstGeom prst="ellipse">
            <a:avLst/>
          </a:prstGeom>
          <a:solidFill>
            <a:srgbClr val="3B8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nvGrpSpPr>
          <p:cNvPr id="57" name="Google Shape;624;p40"/>
          <p:cNvGrpSpPr/>
          <p:nvPr/>
        </p:nvGrpSpPr>
        <p:grpSpPr>
          <a:xfrm>
            <a:off x="3640801" y="5248132"/>
            <a:ext cx="369549" cy="274765"/>
            <a:chOff x="5247525" y="3007275"/>
            <a:chExt cx="517575" cy="384825"/>
          </a:xfrm>
        </p:grpSpPr>
        <p:sp>
          <p:nvSpPr>
            <p:cNvPr id="58" name="Google Shape;625;p4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sp>
          <p:nvSpPr>
            <p:cNvPr id="59" name="Google Shape;626;p4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grpSp>
      <p:grpSp>
        <p:nvGrpSpPr>
          <p:cNvPr id="60" name="Google Shape;624;p40"/>
          <p:cNvGrpSpPr/>
          <p:nvPr/>
        </p:nvGrpSpPr>
        <p:grpSpPr>
          <a:xfrm>
            <a:off x="6189432" y="5245110"/>
            <a:ext cx="369549" cy="274765"/>
            <a:chOff x="5247525" y="3007275"/>
            <a:chExt cx="517575" cy="384825"/>
          </a:xfrm>
        </p:grpSpPr>
        <p:sp>
          <p:nvSpPr>
            <p:cNvPr id="61" name="Google Shape;625;p4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sp>
          <p:nvSpPr>
            <p:cNvPr id="62" name="Google Shape;626;p4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grpSp>
      <p:grpSp>
        <p:nvGrpSpPr>
          <p:cNvPr id="63" name="Google Shape;624;p40"/>
          <p:cNvGrpSpPr/>
          <p:nvPr/>
        </p:nvGrpSpPr>
        <p:grpSpPr>
          <a:xfrm>
            <a:off x="9034457" y="5222482"/>
            <a:ext cx="369549" cy="274765"/>
            <a:chOff x="5247525" y="3007275"/>
            <a:chExt cx="517575" cy="384825"/>
          </a:xfrm>
        </p:grpSpPr>
        <p:sp>
          <p:nvSpPr>
            <p:cNvPr id="64" name="Google Shape;625;p4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sp>
          <p:nvSpPr>
            <p:cNvPr id="65" name="Google Shape;626;p4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grpSp>
      <p:sp>
        <p:nvSpPr>
          <p:cNvPr id="16" name="TextBox 15"/>
          <p:cNvSpPr txBox="1"/>
          <p:nvPr/>
        </p:nvSpPr>
        <p:spPr>
          <a:xfrm>
            <a:off x="2767174" y="5532215"/>
            <a:ext cx="2698045" cy="1323439"/>
          </a:xfrm>
          <a:prstGeom prst="rect">
            <a:avLst/>
          </a:prstGeom>
          <a:noFill/>
        </p:spPr>
        <p:txBody>
          <a:bodyPr wrap="square" rtlCol="0">
            <a:spAutoFit/>
          </a:bodyPr>
          <a:lstStyle/>
          <a:p>
            <a:pPr>
              <a:lnSpc>
                <a:spcPts val="2400"/>
              </a:lnSpc>
            </a:pPr>
            <a:r>
              <a:rPr lang="en-US" sz="1600" dirty="0">
                <a:latin typeface="Roboto Light" panose="02000000000000000000" pitchFamily="2" charset="0"/>
                <a:ea typeface="Roboto Light" panose="02000000000000000000" pitchFamily="2" charset="0"/>
              </a:rPr>
              <a:t>- Set rules to knock-out records</a:t>
            </a:r>
          </a:p>
          <a:p>
            <a:pPr>
              <a:lnSpc>
                <a:spcPts val="2400"/>
              </a:lnSpc>
            </a:pPr>
            <a:r>
              <a:rPr lang="en-US" sz="1600" dirty="0">
                <a:latin typeface="Roboto Light" panose="02000000000000000000" pitchFamily="2" charset="0"/>
                <a:ea typeface="Roboto Light" panose="02000000000000000000" pitchFamily="2" charset="0"/>
              </a:rPr>
              <a:t>- Report data processing step by step</a:t>
            </a:r>
          </a:p>
        </p:txBody>
      </p:sp>
      <p:sp>
        <p:nvSpPr>
          <p:cNvPr id="66" name="TextBox 65"/>
          <p:cNvSpPr txBox="1"/>
          <p:nvPr/>
        </p:nvSpPr>
        <p:spPr>
          <a:xfrm>
            <a:off x="5551727" y="5532215"/>
            <a:ext cx="2698045" cy="1323439"/>
          </a:xfrm>
          <a:prstGeom prst="rect">
            <a:avLst/>
          </a:prstGeom>
          <a:noFill/>
        </p:spPr>
        <p:txBody>
          <a:bodyPr wrap="square" rtlCol="0">
            <a:spAutoFit/>
          </a:bodyPr>
          <a:lstStyle/>
          <a:p>
            <a:pPr>
              <a:lnSpc>
                <a:spcPts val="2400"/>
              </a:lnSpc>
            </a:pPr>
            <a:r>
              <a:rPr lang="en-US" sz="1600" dirty="0">
                <a:latin typeface="Roboto Light" panose="02000000000000000000" pitchFamily="2" charset="0"/>
                <a:ea typeface="Roboto Light" panose="02000000000000000000" pitchFamily="2" charset="0"/>
              </a:rPr>
              <a:t>- Usually store versions of model</a:t>
            </a:r>
          </a:p>
          <a:p>
            <a:pPr>
              <a:lnSpc>
                <a:spcPts val="2400"/>
              </a:lnSpc>
            </a:pPr>
            <a:r>
              <a:rPr lang="en-US" sz="1600" dirty="0">
                <a:latin typeface="Roboto Light" panose="02000000000000000000" pitchFamily="2" charset="0"/>
                <a:ea typeface="Roboto Light" panose="02000000000000000000" pitchFamily="2" charset="0"/>
              </a:rPr>
              <a:t>- Daily track performance of model</a:t>
            </a:r>
          </a:p>
        </p:txBody>
      </p:sp>
      <p:sp>
        <p:nvSpPr>
          <p:cNvPr id="67" name="TextBox 66"/>
          <p:cNvSpPr txBox="1"/>
          <p:nvPr/>
        </p:nvSpPr>
        <p:spPr>
          <a:xfrm>
            <a:off x="8769060" y="5541638"/>
            <a:ext cx="2698045" cy="1323439"/>
          </a:xfrm>
          <a:prstGeom prst="rect">
            <a:avLst/>
          </a:prstGeom>
          <a:noFill/>
        </p:spPr>
        <p:txBody>
          <a:bodyPr wrap="square" rtlCol="0">
            <a:spAutoFit/>
          </a:bodyPr>
          <a:lstStyle/>
          <a:p>
            <a:pPr>
              <a:lnSpc>
                <a:spcPts val="2400"/>
              </a:lnSpc>
            </a:pPr>
            <a:r>
              <a:rPr lang="en-US" sz="1600" dirty="0">
                <a:latin typeface="Roboto Light" panose="02000000000000000000" pitchFamily="2" charset="0"/>
                <a:ea typeface="Roboto Light" panose="02000000000000000000" pitchFamily="2" charset="0"/>
              </a:rPr>
              <a:t>- Store </a:t>
            </a:r>
            <a:r>
              <a:rPr lang="en-US" sz="1600" b="1" dirty="0">
                <a:latin typeface="Roboto Light" panose="02000000000000000000" pitchFamily="2" charset="0"/>
                <a:ea typeface="Roboto Light" panose="02000000000000000000" pitchFamily="2" charset="0"/>
              </a:rPr>
              <a:t>history of customer scoring</a:t>
            </a:r>
          </a:p>
          <a:p>
            <a:pPr>
              <a:lnSpc>
                <a:spcPts val="2400"/>
              </a:lnSpc>
            </a:pPr>
            <a:r>
              <a:rPr lang="en-US" sz="1600" dirty="0">
                <a:latin typeface="Roboto Light" panose="02000000000000000000" pitchFamily="2" charset="0"/>
                <a:ea typeface="Roboto Light" panose="02000000000000000000" pitchFamily="2" charset="0"/>
              </a:rPr>
              <a:t>- Track data updates in database</a:t>
            </a:r>
          </a:p>
        </p:txBody>
      </p:sp>
    </p:spTree>
    <p:extLst>
      <p:ext uri="{BB962C8B-B14F-4D97-AF65-F5344CB8AC3E}">
        <p14:creationId xmlns:p14="http://schemas.microsoft.com/office/powerpoint/2010/main" val="3923441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50" name="Google Shape;266;p25"/>
          <p:cNvSpPr/>
          <p:nvPr/>
        </p:nvSpPr>
        <p:spPr>
          <a:xfrm>
            <a:off x="5012040" y="5141276"/>
            <a:ext cx="3129425" cy="999600"/>
          </a:xfrm>
          <a:prstGeom prst="homePlate">
            <a:avLst>
              <a:gd name="adj" fmla="val 35440"/>
            </a:avLst>
          </a:prstGeom>
          <a:solidFill>
            <a:srgbClr val="18637B"/>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51" name="Google Shape;273;p25"/>
          <p:cNvSpPr/>
          <p:nvPr/>
        </p:nvSpPr>
        <p:spPr>
          <a:xfrm rot="10800000" flipH="1">
            <a:off x="3878245" y="5136433"/>
            <a:ext cx="1162951" cy="1260988"/>
          </a:xfrm>
          <a:custGeom>
            <a:avLst/>
            <a:gdLst/>
            <a:ahLst/>
            <a:cxnLst/>
            <a:rect l="l" t="t" r="r" b="b"/>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18637B"/>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52" name="Google Shape;274;p25"/>
          <p:cNvSpPr/>
          <p:nvPr/>
        </p:nvSpPr>
        <p:spPr>
          <a:xfrm rot="10800000">
            <a:off x="2696799" y="5147348"/>
            <a:ext cx="1181213" cy="1250071"/>
          </a:xfrm>
          <a:custGeom>
            <a:avLst/>
            <a:gdLst/>
            <a:ahLst/>
            <a:cxnLst/>
            <a:rect l="l" t="t" r="r" b="b"/>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8637B"/>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66" name="Google Shape;266;p25"/>
          <p:cNvSpPr/>
          <p:nvPr/>
        </p:nvSpPr>
        <p:spPr>
          <a:xfrm>
            <a:off x="5012040" y="4147863"/>
            <a:ext cx="3624400" cy="999600"/>
          </a:xfrm>
          <a:prstGeom prst="homePlate">
            <a:avLst>
              <a:gd name="adj" fmla="val 35440"/>
            </a:avLst>
          </a:prstGeom>
          <a:solidFill>
            <a:srgbClr val="124057"/>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267" name="Google Shape;267;p25"/>
          <p:cNvSpPr/>
          <p:nvPr/>
        </p:nvSpPr>
        <p:spPr>
          <a:xfrm>
            <a:off x="5012041" y="3167959"/>
            <a:ext cx="4651200" cy="999600"/>
          </a:xfrm>
          <a:prstGeom prst="homePlate">
            <a:avLst>
              <a:gd name="adj" fmla="val 35440"/>
            </a:avLst>
          </a:prstGeom>
          <a:solidFill>
            <a:srgbClr val="3B8D61"/>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268" name="Google Shape;268;p25"/>
          <p:cNvSpPr/>
          <p:nvPr/>
        </p:nvSpPr>
        <p:spPr>
          <a:xfrm>
            <a:off x="5012040" y="2174408"/>
            <a:ext cx="2970000" cy="999600"/>
          </a:xfrm>
          <a:prstGeom prst="homePlate">
            <a:avLst>
              <a:gd name="adj" fmla="val 35440"/>
            </a:avLst>
          </a:prstGeom>
          <a:solidFill>
            <a:srgbClr val="165751"/>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269" name="Google Shape;269;p25"/>
          <p:cNvSpPr/>
          <p:nvPr/>
        </p:nvSpPr>
        <p:spPr>
          <a:xfrm>
            <a:off x="5012041" y="1174600"/>
            <a:ext cx="3406400" cy="999600"/>
          </a:xfrm>
          <a:prstGeom prst="homePlate">
            <a:avLst>
              <a:gd name="adj" fmla="val 35440"/>
            </a:avLst>
          </a:prstGeom>
          <a:solidFill>
            <a:srgbClr val="94BF6E"/>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270" name="Google Shape;270;p25"/>
          <p:cNvSpPr/>
          <p:nvPr/>
        </p:nvSpPr>
        <p:spPr>
          <a:xfrm>
            <a:off x="3864396" y="912565"/>
            <a:ext cx="1176800" cy="1272000"/>
          </a:xfrm>
          <a:custGeom>
            <a:avLst/>
            <a:gdLst/>
            <a:ahLst/>
            <a:cxnLst/>
            <a:rect l="l" t="t" r="r" b="b"/>
            <a:pathLst>
              <a:path w="120000" h="120000" extrusionOk="0">
                <a:moveTo>
                  <a:pt x="33" y="0"/>
                </a:moveTo>
                <a:lnTo>
                  <a:pt x="120000" y="25236"/>
                </a:lnTo>
                <a:lnTo>
                  <a:pt x="120000" y="120000"/>
                </a:lnTo>
                <a:lnTo>
                  <a:pt x="311" y="103519"/>
                </a:lnTo>
                <a:cubicBezTo>
                  <a:pt x="497" y="69012"/>
                  <a:pt x="-151" y="34506"/>
                  <a:pt x="33" y="0"/>
                </a:cubicBezTo>
                <a:close/>
              </a:path>
            </a:pathLst>
          </a:custGeom>
          <a:solidFill>
            <a:srgbClr val="87AF64"/>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271" name="Google Shape;271;p25"/>
          <p:cNvSpPr/>
          <p:nvPr/>
        </p:nvSpPr>
        <p:spPr>
          <a:xfrm>
            <a:off x="3856537" y="2004381"/>
            <a:ext cx="1184800" cy="1173600"/>
          </a:xfrm>
          <a:custGeom>
            <a:avLst/>
            <a:gdLst/>
            <a:ahLst/>
            <a:cxnLst/>
            <a:rect l="l" t="t" r="r" b="b"/>
            <a:pathLst>
              <a:path w="120000" h="120000" extrusionOk="0">
                <a:moveTo>
                  <a:pt x="552" y="0"/>
                </a:moveTo>
                <a:lnTo>
                  <a:pt x="120000" y="17302"/>
                </a:lnTo>
                <a:lnTo>
                  <a:pt x="120000" y="119999"/>
                </a:lnTo>
                <a:lnTo>
                  <a:pt x="0" y="120000"/>
                </a:lnTo>
                <a:cubicBezTo>
                  <a:pt x="184" y="79999"/>
                  <a:pt x="368" y="40000"/>
                  <a:pt x="552" y="0"/>
                </a:cubicBezTo>
                <a:close/>
              </a:path>
            </a:pathLst>
          </a:custGeom>
          <a:solidFill>
            <a:srgbClr val="0F3D38"/>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272" name="Google Shape;272;p25"/>
          <p:cNvSpPr/>
          <p:nvPr/>
        </p:nvSpPr>
        <p:spPr>
          <a:xfrm rot="10800000" flipH="1">
            <a:off x="3856295" y="3172861"/>
            <a:ext cx="1185200" cy="1168000"/>
          </a:xfrm>
          <a:custGeom>
            <a:avLst/>
            <a:gdLst/>
            <a:ahLst/>
            <a:cxnLst/>
            <a:rect l="l" t="t" r="r" b="b"/>
            <a:pathLst>
              <a:path w="120000" h="120000" extrusionOk="0">
                <a:moveTo>
                  <a:pt x="577" y="0"/>
                </a:moveTo>
                <a:lnTo>
                  <a:pt x="120000" y="17383"/>
                </a:lnTo>
                <a:lnTo>
                  <a:pt x="120000" y="120000"/>
                </a:lnTo>
                <a:lnTo>
                  <a:pt x="24" y="120000"/>
                </a:lnTo>
                <a:cubicBezTo>
                  <a:pt x="-159" y="80000"/>
                  <a:pt x="761" y="40000"/>
                  <a:pt x="577" y="0"/>
                </a:cubicBezTo>
                <a:close/>
              </a:path>
            </a:pathLst>
          </a:custGeom>
          <a:solidFill>
            <a:srgbClr val="2E6E4B"/>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273" name="Google Shape;273;p25"/>
          <p:cNvSpPr/>
          <p:nvPr/>
        </p:nvSpPr>
        <p:spPr>
          <a:xfrm rot="10800000" flipH="1">
            <a:off x="3859264" y="4165431"/>
            <a:ext cx="1182000" cy="1252800"/>
          </a:xfrm>
          <a:custGeom>
            <a:avLst/>
            <a:gdLst/>
            <a:ahLst/>
            <a:cxnLst/>
            <a:rect l="l" t="t" r="r" b="b"/>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0B2939"/>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274" name="Google Shape;274;p25"/>
          <p:cNvSpPr/>
          <p:nvPr/>
        </p:nvSpPr>
        <p:spPr>
          <a:xfrm rot="10800000">
            <a:off x="2696984" y="4159900"/>
            <a:ext cx="1170800" cy="1255600"/>
          </a:xfrm>
          <a:custGeom>
            <a:avLst/>
            <a:gdLst/>
            <a:ahLst/>
            <a:cxnLst/>
            <a:rect l="l" t="t" r="r" b="b"/>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24057"/>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5" name="Google Shape;275;p25"/>
          <p:cNvSpPr/>
          <p:nvPr/>
        </p:nvSpPr>
        <p:spPr>
          <a:xfrm flipH="1">
            <a:off x="2691039" y="1998920"/>
            <a:ext cx="1177200" cy="1168000"/>
          </a:xfrm>
          <a:custGeom>
            <a:avLst/>
            <a:gdLst/>
            <a:ahLst/>
            <a:cxnLst/>
            <a:rect l="l" t="t" r="r" b="b"/>
            <a:pathLst>
              <a:path w="120000" h="120000" extrusionOk="0">
                <a:moveTo>
                  <a:pt x="80" y="0"/>
                </a:moveTo>
                <a:lnTo>
                  <a:pt x="120000" y="17383"/>
                </a:lnTo>
                <a:lnTo>
                  <a:pt x="120000" y="120000"/>
                </a:lnTo>
                <a:lnTo>
                  <a:pt x="80" y="119999"/>
                </a:lnTo>
                <a:cubicBezTo>
                  <a:pt x="-197" y="79999"/>
                  <a:pt x="358" y="40000"/>
                  <a:pt x="80" y="0"/>
                </a:cubicBezTo>
                <a:close/>
              </a:path>
            </a:pathLst>
          </a:custGeom>
          <a:solidFill>
            <a:srgbClr val="165751"/>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6" name="Google Shape;276;p25"/>
          <p:cNvSpPr/>
          <p:nvPr/>
        </p:nvSpPr>
        <p:spPr>
          <a:xfrm flipH="1">
            <a:off x="2688113" y="915295"/>
            <a:ext cx="1182400" cy="1252800"/>
          </a:xfrm>
          <a:custGeom>
            <a:avLst/>
            <a:gdLst/>
            <a:ahLst/>
            <a:cxnLst/>
            <a:rect l="l" t="t" r="r" b="b"/>
            <a:pathLst>
              <a:path w="120000" h="120000" extrusionOk="0">
                <a:moveTo>
                  <a:pt x="33" y="0"/>
                </a:moveTo>
                <a:lnTo>
                  <a:pt x="120000" y="25359"/>
                </a:lnTo>
                <a:lnTo>
                  <a:pt x="120000" y="120000"/>
                </a:lnTo>
                <a:lnTo>
                  <a:pt x="310" y="104052"/>
                </a:lnTo>
                <a:cubicBezTo>
                  <a:pt x="495" y="69019"/>
                  <a:pt x="-151" y="35032"/>
                  <a:pt x="33" y="0"/>
                </a:cubicBezTo>
                <a:close/>
              </a:path>
            </a:pathLst>
          </a:custGeom>
          <a:solidFill>
            <a:srgbClr val="94BF6E"/>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7" name="Google Shape;277;p25"/>
          <p:cNvSpPr/>
          <p:nvPr/>
        </p:nvSpPr>
        <p:spPr>
          <a:xfrm rot="10800000">
            <a:off x="2695249" y="3167143"/>
            <a:ext cx="1170000" cy="1162800"/>
          </a:xfrm>
          <a:custGeom>
            <a:avLst/>
            <a:gdLst/>
            <a:ahLst/>
            <a:cxnLst/>
            <a:rect l="l" t="t" r="r" b="b"/>
            <a:pathLst>
              <a:path w="120000" h="120000" extrusionOk="0">
                <a:moveTo>
                  <a:pt x="120000" y="120000"/>
                </a:moveTo>
                <a:lnTo>
                  <a:pt x="54" y="120000"/>
                </a:lnTo>
                <a:cubicBezTo>
                  <a:pt x="240" y="79812"/>
                  <a:pt x="-132" y="40187"/>
                  <a:pt x="53" y="0"/>
                </a:cubicBezTo>
                <a:lnTo>
                  <a:pt x="120000" y="16766"/>
                </a:lnTo>
                <a:close/>
              </a:path>
            </a:pathLst>
          </a:custGeom>
          <a:solidFill>
            <a:srgbClr val="3B8D61"/>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8" name="Google Shape;278;p25"/>
          <p:cNvSpPr/>
          <p:nvPr/>
        </p:nvSpPr>
        <p:spPr>
          <a:xfrm>
            <a:off x="2647400" y="1047444"/>
            <a:ext cx="636800" cy="5257235"/>
          </a:xfrm>
          <a:custGeom>
            <a:avLst/>
            <a:gdLst/>
            <a:ahLst/>
            <a:cxnLst/>
            <a:rect l="l" t="t" r="r" b="b"/>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9" name="Google Shape;279;p25"/>
          <p:cNvSpPr txBox="1"/>
          <p:nvPr/>
        </p:nvSpPr>
        <p:spPr>
          <a:xfrm>
            <a:off x="5171897" y="1368312"/>
            <a:ext cx="795600" cy="599600"/>
          </a:xfrm>
          <a:prstGeom prst="rect">
            <a:avLst/>
          </a:prstGeom>
          <a:noFill/>
          <a:ln>
            <a:noFill/>
          </a:ln>
        </p:spPr>
        <p:txBody>
          <a:bodyPr spcFirstLastPara="1" wrap="square" lIns="121900" tIns="60933" rIns="121900" bIns="60933" anchor="ctr" anchorCtr="0">
            <a:noAutofit/>
          </a:bodyPr>
          <a:lstStyle/>
          <a:p>
            <a:pPr algn="ctr"/>
            <a:r>
              <a:rPr lang="en" sz="3200" b="1">
                <a:solidFill>
                  <a:srgbClr val="FFFFFF"/>
                </a:solidFill>
                <a:latin typeface="Roboto Slab" pitchFamily="2" charset="0"/>
                <a:ea typeface="Roboto Slab" pitchFamily="2" charset="0"/>
                <a:cs typeface="Nixie One"/>
                <a:sym typeface="Nixie One"/>
              </a:rPr>
              <a:t>01</a:t>
            </a:r>
            <a:endParaRPr sz="3200" b="1">
              <a:solidFill>
                <a:srgbClr val="FFFFFF"/>
              </a:solidFill>
              <a:latin typeface="Roboto Slab" pitchFamily="2" charset="0"/>
              <a:ea typeface="Roboto Slab" pitchFamily="2" charset="0"/>
              <a:cs typeface="Nixie One"/>
              <a:sym typeface="Nixie One"/>
            </a:endParaRPr>
          </a:p>
        </p:txBody>
      </p:sp>
      <p:cxnSp>
        <p:nvCxnSpPr>
          <p:cNvPr id="280" name="Google Shape;280;p25"/>
          <p:cNvCxnSpPr/>
          <p:nvPr/>
        </p:nvCxnSpPr>
        <p:spPr>
          <a:xfrm>
            <a:off x="5967985" y="1406163"/>
            <a:ext cx="0" cy="524000"/>
          </a:xfrm>
          <a:prstGeom prst="straightConnector1">
            <a:avLst/>
          </a:prstGeom>
          <a:noFill/>
          <a:ln w="9525" cap="rnd" cmpd="sng">
            <a:solidFill>
              <a:srgbClr val="FFFFFF"/>
            </a:solidFill>
            <a:prstDash val="solid"/>
            <a:round/>
            <a:headEnd type="none" w="sm" len="sm"/>
            <a:tailEnd type="none" w="sm" len="sm"/>
          </a:ln>
        </p:spPr>
      </p:cxnSp>
      <p:sp>
        <p:nvSpPr>
          <p:cNvPr id="281" name="Google Shape;281;p25"/>
          <p:cNvSpPr txBox="1"/>
          <p:nvPr/>
        </p:nvSpPr>
        <p:spPr>
          <a:xfrm>
            <a:off x="6042332" y="1386212"/>
            <a:ext cx="1939600" cy="5940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Overview of the problem</a:t>
            </a:r>
            <a:endParaRPr sz="2400" dirty="0">
              <a:solidFill>
                <a:srgbClr val="FFFFFF"/>
              </a:solidFill>
              <a:latin typeface="Roboto Slab" pitchFamily="2" charset="0"/>
              <a:ea typeface="Roboto Slab" pitchFamily="2" charset="0"/>
              <a:cs typeface="Nixie One"/>
              <a:sym typeface="Nixie One"/>
            </a:endParaRPr>
          </a:p>
        </p:txBody>
      </p:sp>
      <p:sp>
        <p:nvSpPr>
          <p:cNvPr id="282" name="Google Shape;282;p25"/>
          <p:cNvSpPr txBox="1"/>
          <p:nvPr/>
        </p:nvSpPr>
        <p:spPr>
          <a:xfrm>
            <a:off x="5171932" y="2352012"/>
            <a:ext cx="795600" cy="599600"/>
          </a:xfrm>
          <a:prstGeom prst="rect">
            <a:avLst/>
          </a:prstGeom>
          <a:noFill/>
          <a:ln>
            <a:noFill/>
          </a:ln>
        </p:spPr>
        <p:txBody>
          <a:bodyPr spcFirstLastPara="1" wrap="square" lIns="121900" tIns="60933" rIns="121900" bIns="60933" anchor="ctr" anchorCtr="0">
            <a:noAutofit/>
          </a:bodyPr>
          <a:lstStyle/>
          <a:p>
            <a:pPr algn="ctr"/>
            <a:r>
              <a:rPr lang="en" sz="3200" b="1">
                <a:solidFill>
                  <a:srgbClr val="FFFFFF"/>
                </a:solidFill>
                <a:latin typeface="Roboto Slab" pitchFamily="2" charset="0"/>
                <a:ea typeface="Roboto Slab" pitchFamily="2" charset="0"/>
                <a:cs typeface="Nixie One"/>
                <a:sym typeface="Nixie One"/>
              </a:rPr>
              <a:t>02</a:t>
            </a:r>
            <a:endParaRPr sz="3200" b="1">
              <a:latin typeface="Roboto Slab" pitchFamily="2" charset="0"/>
              <a:ea typeface="Roboto Slab" pitchFamily="2" charset="0"/>
              <a:cs typeface="Nixie One"/>
              <a:sym typeface="Nixie One"/>
            </a:endParaRPr>
          </a:p>
        </p:txBody>
      </p:sp>
      <p:cxnSp>
        <p:nvCxnSpPr>
          <p:cNvPr id="283" name="Google Shape;283;p25"/>
          <p:cNvCxnSpPr/>
          <p:nvPr/>
        </p:nvCxnSpPr>
        <p:spPr>
          <a:xfrm>
            <a:off x="5967984" y="2389856"/>
            <a:ext cx="0" cy="524000"/>
          </a:xfrm>
          <a:prstGeom prst="straightConnector1">
            <a:avLst/>
          </a:prstGeom>
          <a:noFill/>
          <a:ln w="9525" cap="rnd" cmpd="sng">
            <a:solidFill>
              <a:srgbClr val="FFFFFF"/>
            </a:solidFill>
            <a:prstDash val="solid"/>
            <a:round/>
            <a:headEnd type="none" w="sm" len="sm"/>
            <a:tailEnd type="none" w="sm" len="sm"/>
          </a:ln>
        </p:spPr>
      </p:cxnSp>
      <p:sp>
        <p:nvSpPr>
          <p:cNvPr id="284" name="Google Shape;284;p25"/>
          <p:cNvSpPr txBox="1"/>
          <p:nvPr/>
        </p:nvSpPr>
        <p:spPr>
          <a:xfrm>
            <a:off x="6042345" y="2375377"/>
            <a:ext cx="1846800" cy="6140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Build input data</a:t>
            </a:r>
            <a:endParaRPr sz="1333" dirty="0">
              <a:solidFill>
                <a:srgbClr val="FFFFFF"/>
              </a:solidFill>
              <a:latin typeface="Roboto Slab" pitchFamily="2" charset="0"/>
              <a:ea typeface="Roboto Slab" pitchFamily="2" charset="0"/>
              <a:cs typeface="Nixie One"/>
              <a:sym typeface="Nixie One"/>
            </a:endParaRPr>
          </a:p>
        </p:txBody>
      </p:sp>
      <p:sp>
        <p:nvSpPr>
          <p:cNvPr id="285" name="Google Shape;285;p25"/>
          <p:cNvSpPr txBox="1"/>
          <p:nvPr/>
        </p:nvSpPr>
        <p:spPr>
          <a:xfrm>
            <a:off x="5171931" y="3364045"/>
            <a:ext cx="795600" cy="599600"/>
          </a:xfrm>
          <a:prstGeom prst="rect">
            <a:avLst/>
          </a:prstGeom>
          <a:noFill/>
          <a:ln>
            <a:noFill/>
          </a:ln>
        </p:spPr>
        <p:txBody>
          <a:bodyPr spcFirstLastPara="1" wrap="square" lIns="121900" tIns="60933" rIns="121900" bIns="60933" anchor="ctr" anchorCtr="0">
            <a:noAutofit/>
          </a:bodyPr>
          <a:lstStyle/>
          <a:p>
            <a:pPr algn="ctr"/>
            <a:r>
              <a:rPr lang="en" sz="3200" b="1">
                <a:solidFill>
                  <a:srgbClr val="FFFFFF"/>
                </a:solidFill>
                <a:latin typeface="Roboto Slab" pitchFamily="2" charset="0"/>
                <a:ea typeface="Roboto Slab" pitchFamily="2" charset="0"/>
                <a:cs typeface="Nixie One"/>
                <a:sym typeface="Nixie One"/>
              </a:rPr>
              <a:t>03</a:t>
            </a:r>
            <a:endParaRPr sz="3200" b="1">
              <a:solidFill>
                <a:srgbClr val="FFFFFF"/>
              </a:solidFill>
              <a:latin typeface="Roboto Slab" pitchFamily="2" charset="0"/>
              <a:ea typeface="Roboto Slab" pitchFamily="2" charset="0"/>
              <a:cs typeface="Nixie One"/>
              <a:sym typeface="Nixie One"/>
            </a:endParaRPr>
          </a:p>
        </p:txBody>
      </p:sp>
      <p:cxnSp>
        <p:nvCxnSpPr>
          <p:cNvPr id="286" name="Google Shape;286;p25"/>
          <p:cNvCxnSpPr/>
          <p:nvPr/>
        </p:nvCxnSpPr>
        <p:spPr>
          <a:xfrm>
            <a:off x="5967984" y="3401891"/>
            <a:ext cx="0" cy="524000"/>
          </a:xfrm>
          <a:prstGeom prst="straightConnector1">
            <a:avLst/>
          </a:prstGeom>
          <a:noFill/>
          <a:ln w="9525" cap="rnd" cmpd="sng">
            <a:solidFill>
              <a:srgbClr val="FFFFFF"/>
            </a:solidFill>
            <a:prstDash val="solid"/>
            <a:round/>
            <a:headEnd type="none" w="sm" len="sm"/>
            <a:tailEnd type="none" w="sm" len="sm"/>
          </a:ln>
        </p:spPr>
      </p:cxnSp>
      <p:sp>
        <p:nvSpPr>
          <p:cNvPr id="287" name="Google Shape;287;p25"/>
          <p:cNvSpPr txBox="1"/>
          <p:nvPr/>
        </p:nvSpPr>
        <p:spPr>
          <a:xfrm>
            <a:off x="6042345" y="3288463"/>
            <a:ext cx="2099120" cy="7656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Data processing &amp; analysis</a:t>
            </a:r>
            <a:endParaRPr sz="1333" dirty="0">
              <a:solidFill>
                <a:srgbClr val="FFFFFF"/>
              </a:solidFill>
              <a:latin typeface="Roboto Slab" pitchFamily="2" charset="0"/>
              <a:ea typeface="Roboto Slab" pitchFamily="2" charset="0"/>
              <a:cs typeface="Nixie One"/>
              <a:sym typeface="Nixie One"/>
            </a:endParaRPr>
          </a:p>
        </p:txBody>
      </p:sp>
      <p:sp>
        <p:nvSpPr>
          <p:cNvPr id="288" name="Google Shape;288;p25"/>
          <p:cNvSpPr txBox="1"/>
          <p:nvPr/>
        </p:nvSpPr>
        <p:spPr>
          <a:xfrm>
            <a:off x="5171932" y="4338179"/>
            <a:ext cx="795600" cy="599600"/>
          </a:xfrm>
          <a:prstGeom prst="rect">
            <a:avLst/>
          </a:prstGeom>
          <a:noFill/>
          <a:ln>
            <a:noFill/>
          </a:ln>
        </p:spPr>
        <p:txBody>
          <a:bodyPr spcFirstLastPara="1" wrap="square" lIns="121900" tIns="60933" rIns="121900" bIns="60933" anchor="ctr" anchorCtr="0">
            <a:noAutofit/>
          </a:bodyPr>
          <a:lstStyle/>
          <a:p>
            <a:pPr algn="ctr"/>
            <a:r>
              <a:rPr lang="en" sz="3200" b="1">
                <a:solidFill>
                  <a:srgbClr val="FFFFFF"/>
                </a:solidFill>
                <a:latin typeface="Roboto Slab" pitchFamily="2" charset="0"/>
                <a:ea typeface="Roboto Slab" pitchFamily="2" charset="0"/>
                <a:cs typeface="Nixie One"/>
                <a:sym typeface="Nixie One"/>
              </a:rPr>
              <a:t>04</a:t>
            </a:r>
            <a:endParaRPr sz="3200" b="1">
              <a:solidFill>
                <a:srgbClr val="FFFFFF"/>
              </a:solidFill>
              <a:latin typeface="Roboto Slab" pitchFamily="2" charset="0"/>
              <a:ea typeface="Roboto Slab" pitchFamily="2" charset="0"/>
              <a:cs typeface="Nixie One"/>
              <a:sym typeface="Nixie One"/>
            </a:endParaRPr>
          </a:p>
        </p:txBody>
      </p:sp>
      <p:cxnSp>
        <p:nvCxnSpPr>
          <p:cNvPr id="289" name="Google Shape;289;p25"/>
          <p:cNvCxnSpPr/>
          <p:nvPr/>
        </p:nvCxnSpPr>
        <p:spPr>
          <a:xfrm>
            <a:off x="5967981" y="4376013"/>
            <a:ext cx="0" cy="524000"/>
          </a:xfrm>
          <a:prstGeom prst="straightConnector1">
            <a:avLst/>
          </a:prstGeom>
          <a:noFill/>
          <a:ln w="9525" cap="rnd" cmpd="sng">
            <a:solidFill>
              <a:srgbClr val="FFFFFF"/>
            </a:solidFill>
            <a:prstDash val="solid"/>
            <a:round/>
            <a:headEnd type="none" w="sm" len="sm"/>
            <a:tailEnd type="none" w="sm" len="sm"/>
          </a:ln>
        </p:spPr>
      </p:cxnSp>
      <p:sp>
        <p:nvSpPr>
          <p:cNvPr id="290" name="Google Shape;290;p25"/>
          <p:cNvSpPr txBox="1"/>
          <p:nvPr/>
        </p:nvSpPr>
        <p:spPr>
          <a:xfrm>
            <a:off x="6042343" y="4264240"/>
            <a:ext cx="2099122" cy="7656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Model building</a:t>
            </a:r>
            <a:endParaRPr sz="1333" dirty="0">
              <a:solidFill>
                <a:srgbClr val="FFFFFF"/>
              </a:solidFill>
              <a:latin typeface="Roboto Slab" pitchFamily="2" charset="0"/>
              <a:ea typeface="Roboto Slab" pitchFamily="2" charset="0"/>
              <a:cs typeface="Nixie One"/>
              <a:sym typeface="Nixie One"/>
            </a:endParaRPr>
          </a:p>
        </p:txBody>
      </p:sp>
      <p:sp>
        <p:nvSpPr>
          <p:cNvPr id="291" name="Google Shape;291;p25"/>
          <p:cNvSpPr/>
          <p:nvPr/>
        </p:nvSpPr>
        <p:spPr>
          <a:xfrm flipH="1">
            <a:off x="5049501" y="1175750"/>
            <a:ext cx="95080" cy="4965125"/>
          </a:xfrm>
          <a:custGeom>
            <a:avLst/>
            <a:gdLst/>
            <a:ahLst/>
            <a:cxnLst/>
            <a:rect l="l" t="t" r="r" b="b"/>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312" name="Google Shape;312;p25"/>
          <p:cNvSpPr txBox="1">
            <a:spLocks noGrp="1"/>
          </p:cNvSpPr>
          <p:nvPr>
            <p:ph type="sldNum" idx="12"/>
          </p:nvPr>
        </p:nvSpPr>
        <p:spPr>
          <a:xfrm>
            <a:off x="-68067" y="6425867"/>
            <a:ext cx="465600" cy="432000"/>
          </a:xfrm>
          <a:prstGeom prst="rect">
            <a:avLst/>
          </a:prstGeom>
        </p:spPr>
        <p:txBody>
          <a:bodyPr spcFirstLastPara="1" wrap="square" lIns="121900" tIns="121900" rIns="121900" bIns="121900" anchor="t" anchorCtr="0">
            <a:noAutofit/>
          </a:bodyPr>
          <a:lstStyle/>
          <a:p>
            <a:fld id="{00000000-1234-1234-1234-123412341234}" type="slidenum">
              <a:rPr lang="en"/>
              <a:pPr/>
              <a:t>2</a:t>
            </a:fld>
            <a:endParaRPr/>
          </a:p>
        </p:txBody>
      </p:sp>
      <p:sp>
        <p:nvSpPr>
          <p:cNvPr id="53" name="Google Shape;288;p25"/>
          <p:cNvSpPr txBox="1"/>
          <p:nvPr/>
        </p:nvSpPr>
        <p:spPr>
          <a:xfrm>
            <a:off x="5166565" y="5331681"/>
            <a:ext cx="795600" cy="599600"/>
          </a:xfrm>
          <a:prstGeom prst="rect">
            <a:avLst/>
          </a:prstGeom>
          <a:noFill/>
          <a:ln>
            <a:noFill/>
          </a:ln>
        </p:spPr>
        <p:txBody>
          <a:bodyPr spcFirstLastPara="1" wrap="square" lIns="121900" tIns="60933" rIns="121900" bIns="60933" anchor="ctr" anchorCtr="0">
            <a:noAutofit/>
          </a:bodyPr>
          <a:lstStyle/>
          <a:p>
            <a:pPr algn="ctr"/>
            <a:r>
              <a:rPr lang="en" sz="3200" b="1" dirty="0">
                <a:solidFill>
                  <a:srgbClr val="FFFFFF"/>
                </a:solidFill>
                <a:latin typeface="Roboto Slab" pitchFamily="2" charset="0"/>
                <a:ea typeface="Roboto Slab" pitchFamily="2" charset="0"/>
                <a:cs typeface="Nixie One"/>
                <a:sym typeface="Nixie One"/>
              </a:rPr>
              <a:t>05</a:t>
            </a:r>
            <a:endParaRPr sz="3200" b="1" dirty="0">
              <a:solidFill>
                <a:srgbClr val="FFFFFF"/>
              </a:solidFill>
              <a:latin typeface="Roboto Slab" pitchFamily="2" charset="0"/>
              <a:ea typeface="Roboto Slab" pitchFamily="2" charset="0"/>
              <a:cs typeface="Nixie One"/>
              <a:sym typeface="Nixie One"/>
            </a:endParaRPr>
          </a:p>
        </p:txBody>
      </p:sp>
      <p:cxnSp>
        <p:nvCxnSpPr>
          <p:cNvPr id="55" name="Google Shape;289;p25"/>
          <p:cNvCxnSpPr/>
          <p:nvPr/>
        </p:nvCxnSpPr>
        <p:spPr>
          <a:xfrm>
            <a:off x="5967970" y="5353036"/>
            <a:ext cx="0" cy="524000"/>
          </a:xfrm>
          <a:prstGeom prst="straightConnector1">
            <a:avLst/>
          </a:prstGeom>
          <a:noFill/>
          <a:ln w="9525" cap="rnd" cmpd="sng">
            <a:solidFill>
              <a:srgbClr val="FFFFFF"/>
            </a:solidFill>
            <a:prstDash val="solid"/>
            <a:round/>
            <a:headEnd type="none" w="sm" len="sm"/>
            <a:tailEnd type="none" w="sm" len="sm"/>
          </a:ln>
        </p:spPr>
      </p:cxnSp>
      <p:sp>
        <p:nvSpPr>
          <p:cNvPr id="56" name="Google Shape;290;p25"/>
          <p:cNvSpPr txBox="1"/>
          <p:nvPr/>
        </p:nvSpPr>
        <p:spPr>
          <a:xfrm>
            <a:off x="6042332" y="5241263"/>
            <a:ext cx="1664754" cy="7656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Deployment plan</a:t>
            </a:r>
            <a:endParaRPr sz="1333" dirty="0">
              <a:solidFill>
                <a:srgbClr val="FFFFFF"/>
              </a:solidFill>
              <a:latin typeface="Roboto Slab" pitchFamily="2" charset="0"/>
              <a:ea typeface="Roboto Slab" pitchFamily="2" charset="0"/>
              <a:cs typeface="Nixie One"/>
              <a:sym typeface="Nixie One"/>
            </a:endParaRPr>
          </a:p>
        </p:txBody>
      </p:sp>
      <p:grpSp>
        <p:nvGrpSpPr>
          <p:cNvPr id="57" name="Google Shape;689;p40"/>
          <p:cNvGrpSpPr/>
          <p:nvPr/>
        </p:nvGrpSpPr>
        <p:grpSpPr>
          <a:xfrm>
            <a:off x="4251867" y="5534709"/>
            <a:ext cx="420856" cy="420832"/>
            <a:chOff x="576250" y="4319400"/>
            <a:chExt cx="442075" cy="442050"/>
          </a:xfrm>
        </p:grpSpPr>
        <p:sp>
          <p:nvSpPr>
            <p:cNvPr id="58" name="Google Shape;690;p4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Slab" pitchFamily="2" charset="0"/>
                <a:ea typeface="Roboto Slab" pitchFamily="2" charset="0"/>
              </a:endParaRPr>
            </a:p>
          </p:txBody>
        </p:sp>
        <p:sp>
          <p:nvSpPr>
            <p:cNvPr id="59" name="Google Shape;691;p4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Slab" pitchFamily="2" charset="0"/>
                <a:ea typeface="Roboto Slab" pitchFamily="2" charset="0"/>
              </a:endParaRPr>
            </a:p>
          </p:txBody>
        </p:sp>
        <p:sp>
          <p:nvSpPr>
            <p:cNvPr id="60" name="Google Shape;692;p4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Slab" pitchFamily="2" charset="0"/>
                <a:ea typeface="Roboto Slab" pitchFamily="2" charset="0"/>
              </a:endParaRPr>
            </a:p>
          </p:txBody>
        </p:sp>
        <p:sp>
          <p:nvSpPr>
            <p:cNvPr id="61" name="Google Shape;693;p4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Slab" pitchFamily="2" charset="0"/>
                <a:ea typeface="Roboto Slab" pitchFamily="2" charset="0"/>
              </a:endParaRPr>
            </a:p>
          </p:txBody>
        </p:sp>
      </p:grpSp>
      <p:grpSp>
        <p:nvGrpSpPr>
          <p:cNvPr id="62" name="Google Shape;671;p40"/>
          <p:cNvGrpSpPr/>
          <p:nvPr/>
        </p:nvGrpSpPr>
        <p:grpSpPr>
          <a:xfrm>
            <a:off x="4202734" y="2365225"/>
            <a:ext cx="519122" cy="549528"/>
            <a:chOff x="5292575" y="3681900"/>
            <a:chExt cx="420150" cy="373275"/>
          </a:xfrm>
        </p:grpSpPr>
        <p:sp>
          <p:nvSpPr>
            <p:cNvPr id="63"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0" name="Google Shape;828;p40"/>
          <p:cNvGrpSpPr/>
          <p:nvPr/>
        </p:nvGrpSpPr>
        <p:grpSpPr>
          <a:xfrm>
            <a:off x="4274610" y="1307415"/>
            <a:ext cx="375371" cy="533238"/>
            <a:chOff x="6718575" y="2318625"/>
            <a:chExt cx="256950" cy="407375"/>
          </a:xfrm>
        </p:grpSpPr>
        <p:sp>
          <p:nvSpPr>
            <p:cNvPr id="71" name="Google Shape;829;p4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 name="Google Shape;830;p4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831;p4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832;p4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833;p4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834;p4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835;p4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836;p40"/>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9" name="Google Shape;662;p40"/>
          <p:cNvGrpSpPr/>
          <p:nvPr/>
        </p:nvGrpSpPr>
        <p:grpSpPr>
          <a:xfrm>
            <a:off x="4227249" y="3447783"/>
            <a:ext cx="470093" cy="437075"/>
            <a:chOff x="3932350" y="3714775"/>
            <a:chExt cx="439650" cy="319075"/>
          </a:xfrm>
        </p:grpSpPr>
        <p:sp>
          <p:nvSpPr>
            <p:cNvPr id="80"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627;p40"/>
          <p:cNvGrpSpPr/>
          <p:nvPr/>
        </p:nvGrpSpPr>
        <p:grpSpPr>
          <a:xfrm>
            <a:off x="4243118" y="4478777"/>
            <a:ext cx="438355" cy="446813"/>
            <a:chOff x="3951850" y="2985350"/>
            <a:chExt cx="407950" cy="416500"/>
          </a:xfrm>
        </p:grpSpPr>
        <p:sp>
          <p:nvSpPr>
            <p:cNvPr id="86"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30226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latin typeface="Roboto Light" panose="020B0604020202020204" charset="0"/>
                <a:ea typeface="Roboto Light" panose="020B0604020202020204" charset="0"/>
              </a:rPr>
              <a:pPr/>
              <a:t>20</a:t>
            </a:fld>
            <a:endParaRPr>
              <a:latin typeface="Roboto Light" panose="020B0604020202020204" charset="0"/>
              <a:ea typeface="Roboto Light" panose="020B0604020202020204" charset="0"/>
            </a:endParaRPr>
          </a:p>
        </p:txBody>
      </p:sp>
      <p:sp>
        <p:nvSpPr>
          <p:cNvPr id="9" name="TextBox 8"/>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ML Algorithm selection</a:t>
            </a:r>
          </a:p>
        </p:txBody>
      </p:sp>
      <p:cxnSp>
        <p:nvCxnSpPr>
          <p:cNvPr id="10"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1" name="Google Shape;627;p40"/>
          <p:cNvGrpSpPr/>
          <p:nvPr/>
        </p:nvGrpSpPr>
        <p:grpSpPr>
          <a:xfrm>
            <a:off x="414577" y="349406"/>
            <a:ext cx="438355" cy="446813"/>
            <a:chOff x="3951850" y="2985350"/>
            <a:chExt cx="407950" cy="416500"/>
          </a:xfrm>
        </p:grpSpPr>
        <p:sp>
          <p:nvSpPr>
            <p:cNvPr id="1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 name="Rectangle 3"/>
          <p:cNvSpPr/>
          <p:nvPr/>
        </p:nvSpPr>
        <p:spPr>
          <a:xfrm>
            <a:off x="1315906" y="5540859"/>
            <a:ext cx="9837516" cy="646331"/>
          </a:xfrm>
          <a:prstGeom prst="rect">
            <a:avLst/>
          </a:prstGeom>
        </p:spPr>
        <p:txBody>
          <a:bodyPr wrap="square">
            <a:spAutoFit/>
          </a:bodyPr>
          <a:lstStyle/>
          <a:p>
            <a:r>
              <a:rPr lang="en-US" i="1" dirty="0">
                <a:latin typeface="Roboto Light" panose="020B0604020202020204" charset="0"/>
                <a:ea typeface="Roboto Light" panose="020B0604020202020204" charset="0"/>
              </a:rPr>
              <a:t>Simple algorithms like Logistic Regression or Naïve Bayes are used as baselines.</a:t>
            </a:r>
          </a:p>
          <a:p>
            <a:r>
              <a:rPr lang="en-US" i="1" dirty="0">
                <a:latin typeface="Roboto Light" panose="020B0604020202020204" charset="0"/>
                <a:ea typeface="Roboto Light" panose="020B0604020202020204" charset="0"/>
              </a:rPr>
              <a:t>For each algorithm, run </a:t>
            </a:r>
            <a:r>
              <a:rPr lang="en-US" i="1" dirty="0" err="1">
                <a:latin typeface="Roboto Light" panose="020B0604020202020204" charset="0"/>
                <a:ea typeface="Roboto Light" panose="020B0604020202020204" charset="0"/>
              </a:rPr>
              <a:t>baysian</a:t>
            </a:r>
            <a:r>
              <a:rPr lang="en-US" i="1" dirty="0">
                <a:latin typeface="Roboto Light" panose="020B0604020202020204" charset="0"/>
                <a:ea typeface="Roboto Light" panose="020B0604020202020204" charset="0"/>
              </a:rPr>
              <a:t> research CV to find the parameter set that best fits that model</a:t>
            </a:r>
          </a:p>
        </p:txBody>
      </p:sp>
      <p:sp>
        <p:nvSpPr>
          <p:cNvPr id="5" name="Rectangle 4"/>
          <p:cNvSpPr/>
          <p:nvPr/>
        </p:nvSpPr>
        <p:spPr>
          <a:xfrm>
            <a:off x="1315907" y="3016722"/>
            <a:ext cx="2162772"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Logistic Regression</a:t>
            </a:r>
          </a:p>
        </p:txBody>
      </p:sp>
      <p:sp>
        <p:nvSpPr>
          <p:cNvPr id="6" name="Rectangle 5"/>
          <p:cNvSpPr/>
          <p:nvPr/>
        </p:nvSpPr>
        <p:spPr>
          <a:xfrm>
            <a:off x="1512871" y="4395380"/>
            <a:ext cx="2622834" cy="369332"/>
          </a:xfrm>
          <a:prstGeom prst="rect">
            <a:avLst/>
          </a:prstGeom>
          <a:solidFill>
            <a:srgbClr val="165751"/>
          </a:solidFill>
        </p:spPr>
        <p:txBody>
          <a:bodyPr wrap="square">
            <a:spAutoFit/>
          </a:bodyPr>
          <a:lstStyle/>
          <a:p>
            <a:pPr algn="ctr"/>
            <a:r>
              <a:rPr lang="en-US" dirty="0">
                <a:solidFill>
                  <a:schemeClr val="bg1"/>
                </a:solidFill>
                <a:latin typeface="Roboto Light" panose="020B0604020202020204" charset="0"/>
                <a:ea typeface="Roboto Light" panose="020B0604020202020204" charset="0"/>
              </a:rPr>
              <a:t>Tree-Based Models</a:t>
            </a:r>
          </a:p>
        </p:txBody>
      </p:sp>
      <p:sp>
        <p:nvSpPr>
          <p:cNvPr id="16" name="Rectangle 15"/>
          <p:cNvSpPr/>
          <p:nvPr/>
        </p:nvSpPr>
        <p:spPr>
          <a:xfrm>
            <a:off x="9348267" y="3019068"/>
            <a:ext cx="2122632" cy="369332"/>
          </a:xfrm>
          <a:prstGeom prst="rect">
            <a:avLst/>
          </a:prstGeom>
          <a:solidFill>
            <a:srgbClr val="165751"/>
          </a:solidFill>
        </p:spPr>
        <p:txBody>
          <a:bodyPr wrap="square">
            <a:spAutoFit/>
          </a:bodyPr>
          <a:lstStyle/>
          <a:p>
            <a:pPr algn="ctr"/>
            <a:r>
              <a:rPr lang="en-US" dirty="0">
                <a:solidFill>
                  <a:schemeClr val="bg1"/>
                </a:solidFill>
                <a:latin typeface="Roboto Light" panose="020B0604020202020204" charset="0"/>
                <a:ea typeface="Roboto Light" panose="020B0604020202020204" charset="0"/>
              </a:rPr>
              <a:t>Neural Networks</a:t>
            </a:r>
          </a:p>
        </p:txBody>
      </p:sp>
      <p:sp>
        <p:nvSpPr>
          <p:cNvPr id="20" name="Rectangle 19"/>
          <p:cNvSpPr/>
          <p:nvPr/>
        </p:nvSpPr>
        <p:spPr>
          <a:xfrm>
            <a:off x="1512870" y="1606740"/>
            <a:ext cx="2622834"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Support Vector Machine</a:t>
            </a:r>
          </a:p>
        </p:txBody>
      </p:sp>
      <p:sp>
        <p:nvSpPr>
          <p:cNvPr id="460" name="TextBox 459"/>
          <p:cNvSpPr txBox="1"/>
          <p:nvPr/>
        </p:nvSpPr>
        <p:spPr>
          <a:xfrm>
            <a:off x="5144792" y="2739723"/>
            <a:ext cx="2493403" cy="923330"/>
          </a:xfrm>
          <a:prstGeom prst="rect">
            <a:avLst/>
          </a:prstGeom>
          <a:solidFill>
            <a:srgbClr val="18637B"/>
          </a:solidFill>
        </p:spPr>
        <p:txBody>
          <a:bodyPr wrap="square" rtlCol="0">
            <a:spAutoFit/>
          </a:bodyPr>
          <a:lstStyle/>
          <a:p>
            <a:pPr algn="ctr"/>
            <a:r>
              <a:rPr lang="en-US" b="1" dirty="0">
                <a:solidFill>
                  <a:schemeClr val="bg1"/>
                </a:solidFill>
                <a:latin typeface="Roboto Light" panose="020B0604020202020204" charset="0"/>
                <a:ea typeface="Roboto Light" panose="020B0604020202020204" charset="0"/>
              </a:rPr>
              <a:t>Run different models to choose the best ML Algorithm.</a:t>
            </a:r>
          </a:p>
        </p:txBody>
      </p:sp>
      <p:sp>
        <p:nvSpPr>
          <p:cNvPr id="35" name="Rectangle 34"/>
          <p:cNvSpPr/>
          <p:nvPr/>
        </p:nvSpPr>
        <p:spPr>
          <a:xfrm>
            <a:off x="8491450" y="1531093"/>
            <a:ext cx="2284600"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K-Nearest Neighbors</a:t>
            </a:r>
          </a:p>
        </p:txBody>
      </p:sp>
      <p:sp>
        <p:nvSpPr>
          <p:cNvPr id="36" name="Rectangle 35"/>
          <p:cNvSpPr/>
          <p:nvPr/>
        </p:nvSpPr>
        <p:spPr>
          <a:xfrm>
            <a:off x="8491450" y="4395380"/>
            <a:ext cx="1417376"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Naïve Bayes</a:t>
            </a:r>
          </a:p>
        </p:txBody>
      </p:sp>
      <p:cxnSp>
        <p:nvCxnSpPr>
          <p:cNvPr id="3" name="Straight Connector 2"/>
          <p:cNvCxnSpPr>
            <a:stCxn id="460" idx="1"/>
            <a:endCxn id="20" idx="3"/>
          </p:cNvCxnSpPr>
          <p:nvPr/>
        </p:nvCxnSpPr>
        <p:spPr>
          <a:xfrm flipH="1" flipV="1">
            <a:off x="4135704" y="1791406"/>
            <a:ext cx="1009088" cy="1409982"/>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60" idx="1"/>
            <a:endCxn id="5" idx="3"/>
          </p:cNvCxnSpPr>
          <p:nvPr/>
        </p:nvCxnSpPr>
        <p:spPr>
          <a:xfrm flipH="1">
            <a:off x="3478679" y="3201388"/>
            <a:ext cx="1666113" cy="0"/>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460" idx="1"/>
            <a:endCxn id="6" idx="3"/>
          </p:cNvCxnSpPr>
          <p:nvPr/>
        </p:nvCxnSpPr>
        <p:spPr>
          <a:xfrm flipH="1">
            <a:off x="4135705" y="3201388"/>
            <a:ext cx="1009087" cy="1378658"/>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60" idx="3"/>
            <a:endCxn id="35" idx="1"/>
          </p:cNvCxnSpPr>
          <p:nvPr/>
        </p:nvCxnSpPr>
        <p:spPr>
          <a:xfrm flipV="1">
            <a:off x="7638195" y="1715759"/>
            <a:ext cx="853255" cy="1485629"/>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60" idx="3"/>
            <a:endCxn id="16" idx="1"/>
          </p:cNvCxnSpPr>
          <p:nvPr/>
        </p:nvCxnSpPr>
        <p:spPr>
          <a:xfrm>
            <a:off x="7638195" y="3201388"/>
            <a:ext cx="1710072" cy="2346"/>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60" idx="3"/>
            <a:endCxn id="36" idx="1"/>
          </p:cNvCxnSpPr>
          <p:nvPr/>
        </p:nvCxnSpPr>
        <p:spPr>
          <a:xfrm>
            <a:off x="7638195" y="3201388"/>
            <a:ext cx="853255" cy="1378658"/>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60" idx="1"/>
            <a:endCxn id="20" idx="3"/>
          </p:cNvCxnSpPr>
          <p:nvPr/>
        </p:nvCxnSpPr>
        <p:spPr>
          <a:xfrm flipH="1" flipV="1">
            <a:off x="4135704" y="1791406"/>
            <a:ext cx="1009088" cy="1409982"/>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60" idx="1"/>
            <a:endCxn id="5" idx="3"/>
          </p:cNvCxnSpPr>
          <p:nvPr/>
        </p:nvCxnSpPr>
        <p:spPr>
          <a:xfrm flipH="1">
            <a:off x="3478679" y="3201388"/>
            <a:ext cx="1666113" cy="0"/>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0" idx="1"/>
            <a:endCxn id="6" idx="3"/>
          </p:cNvCxnSpPr>
          <p:nvPr/>
        </p:nvCxnSpPr>
        <p:spPr>
          <a:xfrm flipH="1">
            <a:off x="4135705" y="3201388"/>
            <a:ext cx="1009087" cy="1378658"/>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60" idx="3"/>
            <a:endCxn id="35" idx="1"/>
          </p:cNvCxnSpPr>
          <p:nvPr/>
        </p:nvCxnSpPr>
        <p:spPr>
          <a:xfrm flipV="1">
            <a:off x="7638195" y="1715759"/>
            <a:ext cx="853255" cy="1485629"/>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60" idx="3"/>
            <a:endCxn id="16" idx="1"/>
          </p:cNvCxnSpPr>
          <p:nvPr/>
        </p:nvCxnSpPr>
        <p:spPr>
          <a:xfrm>
            <a:off x="7638195" y="3201388"/>
            <a:ext cx="1710072" cy="2346"/>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60" idx="3"/>
            <a:endCxn id="36" idx="1"/>
          </p:cNvCxnSpPr>
          <p:nvPr/>
        </p:nvCxnSpPr>
        <p:spPr>
          <a:xfrm>
            <a:off x="7638195" y="3201388"/>
            <a:ext cx="853255" cy="1378658"/>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68D28F4C-6DC5-A673-E539-C555109CE518}"/>
              </a:ext>
            </a:extLst>
          </p:cNvPr>
          <p:cNvSpPr>
            <a:spLocks noGrp="1"/>
          </p:cNvSpPr>
          <p:nvPr>
            <p:ph type="title"/>
          </p:nvPr>
        </p:nvSpPr>
        <p:spPr/>
        <p:txBody>
          <a:bodyPr/>
          <a:lstStyle/>
          <a:p>
            <a:endParaRPr lang="en-VN"/>
          </a:p>
        </p:txBody>
      </p:sp>
    </p:spTree>
    <p:extLst>
      <p:ext uri="{BB962C8B-B14F-4D97-AF65-F5344CB8AC3E}">
        <p14:creationId xmlns:p14="http://schemas.microsoft.com/office/powerpoint/2010/main" val="2174183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34" name="Rectangle 33"/>
          <p:cNvSpPr/>
          <p:nvPr/>
        </p:nvSpPr>
        <p:spPr>
          <a:xfrm>
            <a:off x="741066" y="4362754"/>
            <a:ext cx="2622833" cy="2033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latin typeface="Roboto Light" panose="020B0604020202020204" charset="0"/>
                <a:ea typeface="Roboto Light" panose="020B0604020202020204" charset="0"/>
              </a:rPr>
              <a:pPr/>
              <a:t>21</a:t>
            </a:fld>
            <a:endParaRPr>
              <a:latin typeface="Roboto Light" panose="020B0604020202020204" charset="0"/>
              <a:ea typeface="Roboto Light" panose="020B0604020202020204" charset="0"/>
            </a:endParaRPr>
          </a:p>
        </p:txBody>
      </p:sp>
      <p:sp>
        <p:nvSpPr>
          <p:cNvPr id="8"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9" name="TextBox 8"/>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ML Algorithm selection</a:t>
            </a:r>
          </a:p>
        </p:txBody>
      </p:sp>
      <p:cxnSp>
        <p:nvCxnSpPr>
          <p:cNvPr id="10"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1" name="Google Shape;627;p40"/>
          <p:cNvGrpSpPr/>
          <p:nvPr/>
        </p:nvGrpSpPr>
        <p:grpSpPr>
          <a:xfrm>
            <a:off x="414577" y="349406"/>
            <a:ext cx="438355" cy="446813"/>
            <a:chOff x="3951850" y="2985350"/>
            <a:chExt cx="407950" cy="416500"/>
          </a:xfrm>
        </p:grpSpPr>
        <p:sp>
          <p:nvSpPr>
            <p:cNvPr id="1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 name="Rectangle 3"/>
          <p:cNvSpPr/>
          <p:nvPr/>
        </p:nvSpPr>
        <p:spPr>
          <a:xfrm>
            <a:off x="4702628" y="6396202"/>
            <a:ext cx="7489372" cy="461665"/>
          </a:xfrm>
          <a:prstGeom prst="rect">
            <a:avLst/>
          </a:prstGeom>
        </p:spPr>
        <p:txBody>
          <a:bodyPr wrap="square">
            <a:spAutoFit/>
          </a:bodyPr>
          <a:lstStyle/>
          <a:p>
            <a:r>
              <a:rPr lang="en-US" sz="1200" i="1" dirty="0">
                <a:latin typeface="Roboto Light" panose="020B0604020202020204" charset="0"/>
                <a:ea typeface="Roboto Light" panose="020B0604020202020204" charset="0"/>
              </a:rPr>
              <a:t>Basically, the algorithms Random Forest, </a:t>
            </a:r>
            <a:r>
              <a:rPr lang="en-US" sz="1200" i="1" dirty="0" err="1">
                <a:latin typeface="Roboto Light" panose="020B0604020202020204" charset="0"/>
                <a:ea typeface="Roboto Light" panose="020B0604020202020204" charset="0"/>
              </a:rPr>
              <a:t>LightGBM</a:t>
            </a:r>
            <a:r>
              <a:rPr lang="en-US" sz="1200" i="1" dirty="0">
                <a:latin typeface="Roboto Light" panose="020B0604020202020204" charset="0"/>
                <a:ea typeface="Roboto Light" panose="020B0604020202020204" charset="0"/>
              </a:rPr>
              <a:t>, </a:t>
            </a:r>
            <a:r>
              <a:rPr lang="en-US" sz="1200" i="1" dirty="0" err="1">
                <a:latin typeface="Roboto Light" panose="020B0604020202020204" charset="0"/>
                <a:ea typeface="Roboto Light" panose="020B0604020202020204" charset="0"/>
              </a:rPr>
              <a:t>XGBoost</a:t>
            </a:r>
            <a:r>
              <a:rPr lang="en-US" sz="1200" i="1" dirty="0">
                <a:latin typeface="Roboto Light" panose="020B0604020202020204" charset="0"/>
                <a:ea typeface="Roboto Light" panose="020B0604020202020204" charset="0"/>
              </a:rPr>
              <a:t>, </a:t>
            </a:r>
            <a:r>
              <a:rPr lang="en-US" sz="1200" i="1" dirty="0" err="1">
                <a:latin typeface="Roboto Light" panose="020B0604020202020204" charset="0"/>
                <a:ea typeface="Roboto Light" panose="020B0604020202020204" charset="0"/>
              </a:rPr>
              <a:t>CatBoost</a:t>
            </a:r>
            <a:r>
              <a:rPr lang="en-US" sz="1200" i="1" dirty="0">
                <a:latin typeface="Roboto Light" panose="020B0604020202020204" charset="0"/>
                <a:ea typeface="Roboto Light" panose="020B0604020202020204" charset="0"/>
              </a:rPr>
              <a:t> are the same, belong to the same family of boosting algorithms: Use many weak Tree Decisions to create a Robust Decision and limit overfitting.</a:t>
            </a:r>
          </a:p>
        </p:txBody>
      </p:sp>
      <p:sp>
        <p:nvSpPr>
          <p:cNvPr id="5" name="Rectangle 4"/>
          <p:cNvSpPr/>
          <p:nvPr/>
        </p:nvSpPr>
        <p:spPr>
          <a:xfrm>
            <a:off x="537906" y="2351869"/>
            <a:ext cx="2162772"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Logistic Regression</a:t>
            </a:r>
          </a:p>
        </p:txBody>
      </p:sp>
      <p:sp>
        <p:nvSpPr>
          <p:cNvPr id="6" name="Rectangle 5"/>
          <p:cNvSpPr/>
          <p:nvPr/>
        </p:nvSpPr>
        <p:spPr>
          <a:xfrm>
            <a:off x="741066" y="3993422"/>
            <a:ext cx="2622834" cy="369332"/>
          </a:xfrm>
          <a:prstGeom prst="rect">
            <a:avLst/>
          </a:prstGeom>
          <a:solidFill>
            <a:srgbClr val="165751"/>
          </a:solidFill>
        </p:spPr>
        <p:txBody>
          <a:bodyPr wrap="square">
            <a:spAutoFit/>
          </a:bodyPr>
          <a:lstStyle/>
          <a:p>
            <a:pPr algn="ctr"/>
            <a:r>
              <a:rPr lang="en-US" dirty="0">
                <a:solidFill>
                  <a:schemeClr val="bg1"/>
                </a:solidFill>
                <a:latin typeface="Roboto Light" panose="020B0604020202020204" charset="0"/>
                <a:ea typeface="Roboto Light" panose="020B0604020202020204" charset="0"/>
              </a:rPr>
              <a:t>Tree-Based Models</a:t>
            </a:r>
          </a:p>
        </p:txBody>
      </p:sp>
      <p:sp>
        <p:nvSpPr>
          <p:cNvPr id="16" name="Rectangle 15"/>
          <p:cNvSpPr/>
          <p:nvPr/>
        </p:nvSpPr>
        <p:spPr>
          <a:xfrm>
            <a:off x="537907" y="3172645"/>
            <a:ext cx="2122632" cy="369332"/>
          </a:xfrm>
          <a:prstGeom prst="rect">
            <a:avLst/>
          </a:prstGeom>
          <a:solidFill>
            <a:srgbClr val="165751"/>
          </a:solidFill>
        </p:spPr>
        <p:txBody>
          <a:bodyPr wrap="square">
            <a:spAutoFit/>
          </a:bodyPr>
          <a:lstStyle/>
          <a:p>
            <a:pPr algn="ctr"/>
            <a:r>
              <a:rPr lang="en-US" dirty="0">
                <a:solidFill>
                  <a:schemeClr val="bg1"/>
                </a:solidFill>
                <a:latin typeface="Roboto Light" panose="020B0604020202020204" charset="0"/>
                <a:ea typeface="Roboto Light" panose="020B0604020202020204" charset="0"/>
              </a:rPr>
              <a:t>Neural Networks</a:t>
            </a:r>
          </a:p>
        </p:txBody>
      </p:sp>
      <p:sp>
        <p:nvSpPr>
          <p:cNvPr id="17" name="Rectangle 16"/>
          <p:cNvSpPr/>
          <p:nvPr/>
        </p:nvSpPr>
        <p:spPr>
          <a:xfrm>
            <a:off x="938070" y="4426158"/>
            <a:ext cx="963725" cy="307777"/>
          </a:xfrm>
          <a:prstGeom prst="rect">
            <a:avLst/>
          </a:prstGeom>
          <a:solidFill>
            <a:srgbClr val="94BF6E"/>
          </a:solidFill>
        </p:spPr>
        <p:txBody>
          <a:bodyPr wrap="none">
            <a:spAutoFit/>
          </a:bodyPr>
          <a:lstStyle/>
          <a:p>
            <a:r>
              <a:rPr lang="en-US" sz="1400" dirty="0" err="1">
                <a:solidFill>
                  <a:schemeClr val="bg1"/>
                </a:solidFill>
                <a:latin typeface="Roboto Light" panose="020B0604020202020204" charset="0"/>
                <a:ea typeface="Roboto Light" panose="020B0604020202020204" charset="0"/>
              </a:rPr>
              <a:t>LightGBM</a:t>
            </a:r>
            <a:endParaRPr lang="en-US" sz="1400" dirty="0">
              <a:solidFill>
                <a:schemeClr val="bg1"/>
              </a:solidFill>
              <a:latin typeface="Roboto Light" panose="020B0604020202020204" charset="0"/>
              <a:ea typeface="Roboto Light" panose="020B0604020202020204" charset="0"/>
            </a:endParaRPr>
          </a:p>
        </p:txBody>
      </p:sp>
      <p:sp>
        <p:nvSpPr>
          <p:cNvPr id="18" name="Rectangle 17"/>
          <p:cNvSpPr/>
          <p:nvPr/>
        </p:nvSpPr>
        <p:spPr>
          <a:xfrm>
            <a:off x="924395" y="5178740"/>
            <a:ext cx="880369" cy="307777"/>
          </a:xfrm>
          <a:prstGeom prst="rect">
            <a:avLst/>
          </a:prstGeom>
          <a:solidFill>
            <a:srgbClr val="94BF6E"/>
          </a:solidFill>
        </p:spPr>
        <p:txBody>
          <a:bodyPr wrap="none">
            <a:spAutoFit/>
          </a:bodyPr>
          <a:lstStyle/>
          <a:p>
            <a:r>
              <a:rPr lang="en-US" sz="1400" dirty="0" err="1">
                <a:solidFill>
                  <a:schemeClr val="bg1"/>
                </a:solidFill>
                <a:latin typeface="Roboto Light" panose="020B0604020202020204" charset="0"/>
                <a:ea typeface="Roboto Light" panose="020B0604020202020204" charset="0"/>
              </a:rPr>
              <a:t>XGBoost</a:t>
            </a:r>
            <a:endParaRPr lang="en-US" sz="1400" dirty="0">
              <a:solidFill>
                <a:schemeClr val="bg1"/>
              </a:solidFill>
              <a:latin typeface="Roboto Light" panose="020B0604020202020204" charset="0"/>
              <a:ea typeface="Roboto Light" panose="020B0604020202020204" charset="0"/>
            </a:endParaRPr>
          </a:p>
        </p:txBody>
      </p:sp>
      <p:sp>
        <p:nvSpPr>
          <p:cNvPr id="19" name="Rectangle 18"/>
          <p:cNvSpPr/>
          <p:nvPr/>
        </p:nvSpPr>
        <p:spPr>
          <a:xfrm>
            <a:off x="938070" y="4802449"/>
            <a:ext cx="917239" cy="307777"/>
          </a:xfrm>
          <a:prstGeom prst="rect">
            <a:avLst/>
          </a:prstGeom>
          <a:solidFill>
            <a:srgbClr val="94BF6E"/>
          </a:solidFill>
        </p:spPr>
        <p:txBody>
          <a:bodyPr wrap="none">
            <a:spAutoFit/>
          </a:bodyPr>
          <a:lstStyle/>
          <a:p>
            <a:r>
              <a:rPr lang="en-US" sz="1400" dirty="0" err="1">
                <a:solidFill>
                  <a:schemeClr val="bg1"/>
                </a:solidFill>
                <a:latin typeface="Roboto Light" panose="020B0604020202020204" charset="0"/>
                <a:ea typeface="Roboto Light" panose="020B0604020202020204" charset="0"/>
              </a:rPr>
              <a:t>CatBoost</a:t>
            </a:r>
            <a:endParaRPr lang="en-US" sz="1400" dirty="0">
              <a:solidFill>
                <a:schemeClr val="bg1"/>
              </a:solidFill>
              <a:latin typeface="Roboto Light" panose="020B0604020202020204" charset="0"/>
              <a:ea typeface="Roboto Light" panose="020B0604020202020204" charset="0"/>
            </a:endParaRPr>
          </a:p>
        </p:txBody>
      </p:sp>
      <p:sp>
        <p:nvSpPr>
          <p:cNvPr id="20" name="Rectangle 19"/>
          <p:cNvSpPr/>
          <p:nvPr/>
        </p:nvSpPr>
        <p:spPr>
          <a:xfrm>
            <a:off x="741065" y="1531093"/>
            <a:ext cx="2622834"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Support Vector Machine</a:t>
            </a:r>
          </a:p>
        </p:txBody>
      </p:sp>
      <p:cxnSp>
        <p:nvCxnSpPr>
          <p:cNvPr id="23" name="Straight Connector 22"/>
          <p:cNvCxnSpPr>
            <a:stCxn id="20" idx="3"/>
            <a:endCxn id="453" idx="0"/>
          </p:cNvCxnSpPr>
          <p:nvPr/>
        </p:nvCxnSpPr>
        <p:spPr>
          <a:xfrm>
            <a:off x="3363899" y="1715759"/>
            <a:ext cx="463625" cy="1265135"/>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3"/>
            <a:endCxn id="453" idx="1"/>
          </p:cNvCxnSpPr>
          <p:nvPr/>
        </p:nvCxnSpPr>
        <p:spPr>
          <a:xfrm>
            <a:off x="2700678" y="2536535"/>
            <a:ext cx="1037481" cy="481375"/>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 idx="3"/>
            <a:endCxn id="453" idx="4"/>
          </p:cNvCxnSpPr>
          <p:nvPr/>
        </p:nvCxnSpPr>
        <p:spPr>
          <a:xfrm flipV="1">
            <a:off x="3363900" y="3233656"/>
            <a:ext cx="463624" cy="944432"/>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6" idx="3"/>
            <a:endCxn id="453" idx="3"/>
          </p:cNvCxnSpPr>
          <p:nvPr/>
        </p:nvCxnSpPr>
        <p:spPr>
          <a:xfrm flipV="1">
            <a:off x="2660539" y="3196640"/>
            <a:ext cx="1077620" cy="160671"/>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sp>
        <p:nvSpPr>
          <p:cNvPr id="453" name="Oval 452"/>
          <p:cNvSpPr/>
          <p:nvPr/>
        </p:nvSpPr>
        <p:spPr>
          <a:xfrm>
            <a:off x="3701143" y="2980894"/>
            <a:ext cx="252762" cy="252762"/>
          </a:xfrm>
          <a:prstGeom prst="ellipse">
            <a:avLst/>
          </a:prstGeom>
          <a:solidFill>
            <a:srgbClr val="18637B"/>
          </a:solidFill>
          <a:ln>
            <a:solidFill>
              <a:srgbClr val="186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B0604020202020204" charset="0"/>
              <a:ea typeface="Roboto Light" panose="020B0604020202020204" charset="0"/>
            </a:endParaRPr>
          </a:p>
        </p:txBody>
      </p:sp>
      <p:sp>
        <p:nvSpPr>
          <p:cNvPr id="40" name="Oval 39"/>
          <p:cNvSpPr/>
          <p:nvPr/>
        </p:nvSpPr>
        <p:spPr>
          <a:xfrm>
            <a:off x="6915807" y="2938268"/>
            <a:ext cx="252762" cy="252762"/>
          </a:xfrm>
          <a:prstGeom prst="ellipse">
            <a:avLst/>
          </a:prstGeom>
          <a:solidFill>
            <a:srgbClr val="18637B"/>
          </a:solidFill>
          <a:ln>
            <a:solidFill>
              <a:srgbClr val="186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B0604020202020204" charset="0"/>
              <a:ea typeface="Roboto Light" panose="020B0604020202020204" charset="0"/>
            </a:endParaRPr>
          </a:p>
        </p:txBody>
      </p:sp>
      <p:sp>
        <p:nvSpPr>
          <p:cNvPr id="41" name="Oval 40"/>
          <p:cNvSpPr/>
          <p:nvPr/>
        </p:nvSpPr>
        <p:spPr>
          <a:xfrm>
            <a:off x="10622469" y="2938268"/>
            <a:ext cx="252762" cy="252762"/>
          </a:xfrm>
          <a:prstGeom prst="ellipse">
            <a:avLst/>
          </a:prstGeom>
          <a:solidFill>
            <a:srgbClr val="18637B"/>
          </a:solidFill>
          <a:ln>
            <a:solidFill>
              <a:srgbClr val="186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B0604020202020204" charset="0"/>
              <a:ea typeface="Roboto Light" panose="020B0604020202020204" charset="0"/>
            </a:endParaRPr>
          </a:p>
        </p:txBody>
      </p:sp>
      <p:cxnSp>
        <p:nvCxnSpPr>
          <p:cNvPr id="457" name="Straight Connector 456"/>
          <p:cNvCxnSpPr/>
          <p:nvPr/>
        </p:nvCxnSpPr>
        <p:spPr>
          <a:xfrm>
            <a:off x="3827524" y="3114963"/>
            <a:ext cx="3210417" cy="0"/>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endCxn id="41" idx="6"/>
          </p:cNvCxnSpPr>
          <p:nvPr/>
        </p:nvCxnSpPr>
        <p:spPr>
          <a:xfrm flipV="1">
            <a:off x="7037941" y="3064649"/>
            <a:ext cx="3837290" cy="29028"/>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sp>
        <p:nvSpPr>
          <p:cNvPr id="460" name="TextBox 459"/>
          <p:cNvSpPr txBox="1"/>
          <p:nvPr/>
        </p:nvSpPr>
        <p:spPr>
          <a:xfrm>
            <a:off x="5779740" y="2140703"/>
            <a:ext cx="2493403" cy="646331"/>
          </a:xfrm>
          <a:prstGeom prst="rect">
            <a:avLst/>
          </a:prstGeom>
          <a:solidFill>
            <a:srgbClr val="18637B"/>
          </a:solidFill>
        </p:spPr>
        <p:txBody>
          <a:bodyPr wrap="square" rtlCol="0">
            <a:spAutoFit/>
          </a:bodyPr>
          <a:lstStyle/>
          <a:p>
            <a:pPr algn="ctr"/>
            <a:r>
              <a:rPr lang="en-US" b="1" dirty="0" err="1">
                <a:solidFill>
                  <a:schemeClr val="bg1"/>
                </a:solidFill>
                <a:latin typeface="Roboto Light" panose="020B0604020202020204" charset="0"/>
                <a:ea typeface="Roboto Light" panose="020B0604020202020204" charset="0"/>
              </a:rPr>
              <a:t>Dựa</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trên</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hiệu</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quả</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mô</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hình</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trong</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thực</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tế</a:t>
            </a:r>
            <a:endParaRPr lang="en-US" b="1" dirty="0">
              <a:solidFill>
                <a:schemeClr val="bg1"/>
              </a:solidFill>
              <a:latin typeface="Roboto Light" panose="020B0604020202020204" charset="0"/>
              <a:ea typeface="Roboto Light" panose="020B0604020202020204" charset="0"/>
            </a:endParaRPr>
          </a:p>
        </p:txBody>
      </p:sp>
      <p:sp>
        <p:nvSpPr>
          <p:cNvPr id="49" name="TextBox 48"/>
          <p:cNvSpPr txBox="1"/>
          <p:nvPr/>
        </p:nvSpPr>
        <p:spPr>
          <a:xfrm>
            <a:off x="5748783" y="3270373"/>
            <a:ext cx="2768706" cy="2308324"/>
          </a:xfrm>
          <a:prstGeom prst="rect">
            <a:avLst/>
          </a:prstGeom>
          <a:noFill/>
          <a:ln>
            <a:solidFill>
              <a:srgbClr val="18637B"/>
            </a:solidFill>
            <a:prstDash val="dash"/>
          </a:ln>
        </p:spPr>
        <p:txBody>
          <a:bodyPr wrap="square" rtlCol="0">
            <a:spAutoFit/>
          </a:bodyPr>
          <a:lstStyle/>
          <a:p>
            <a:pPr algn="ctr"/>
            <a:r>
              <a:rPr lang="en-US" dirty="0">
                <a:latin typeface="Roboto Light" panose="020B0604020202020204" charset="0"/>
                <a:ea typeface="Roboto Light" panose="020B0604020202020204" charset="0"/>
              </a:rPr>
              <a:t>Boosting algorithms in the line of Tree-Based models such as </a:t>
            </a:r>
            <a:r>
              <a:rPr lang="en-US" dirty="0" err="1">
                <a:latin typeface="Roboto Light" panose="020B0604020202020204" charset="0"/>
                <a:ea typeface="Roboto Light" panose="020B0604020202020204" charset="0"/>
              </a:rPr>
              <a:t>LightGBM</a:t>
            </a:r>
            <a:r>
              <a:rPr lang="en-US" dirty="0">
                <a:latin typeface="Roboto Light" panose="020B0604020202020204" charset="0"/>
                <a:ea typeface="Roboto Light" panose="020B0604020202020204" charset="0"/>
              </a:rPr>
              <a:t>, </a:t>
            </a:r>
            <a:r>
              <a:rPr lang="en-US" dirty="0" err="1">
                <a:latin typeface="Roboto Light" panose="020B0604020202020204" charset="0"/>
                <a:ea typeface="Roboto Light" panose="020B0604020202020204" charset="0"/>
              </a:rPr>
              <a:t>XGBoost</a:t>
            </a:r>
            <a:r>
              <a:rPr lang="en-US" dirty="0">
                <a:latin typeface="Roboto Light" panose="020B0604020202020204" charset="0"/>
                <a:ea typeface="Roboto Light" panose="020B0604020202020204" charset="0"/>
              </a:rPr>
              <a:t>, </a:t>
            </a:r>
            <a:r>
              <a:rPr lang="en-US" dirty="0" err="1">
                <a:latin typeface="Roboto Light" panose="020B0604020202020204" charset="0"/>
                <a:ea typeface="Roboto Light" panose="020B0604020202020204" charset="0"/>
              </a:rPr>
              <a:t>CatBoost</a:t>
            </a:r>
            <a:r>
              <a:rPr lang="en-US" dirty="0">
                <a:latin typeface="Roboto Light" panose="020B0604020202020204" charset="0"/>
                <a:ea typeface="Roboto Light" panose="020B0604020202020204" charset="0"/>
              </a:rPr>
              <a:t> math always achieve the best results with classification problems.*</a:t>
            </a:r>
          </a:p>
        </p:txBody>
      </p:sp>
      <p:sp>
        <p:nvSpPr>
          <p:cNvPr id="50" name="TextBox 49"/>
          <p:cNvSpPr txBox="1"/>
          <p:nvPr/>
        </p:nvSpPr>
        <p:spPr>
          <a:xfrm>
            <a:off x="9323729" y="1947834"/>
            <a:ext cx="2636043" cy="923330"/>
          </a:xfrm>
          <a:prstGeom prst="rect">
            <a:avLst/>
          </a:prstGeom>
          <a:solidFill>
            <a:srgbClr val="18637B"/>
          </a:solidFill>
        </p:spPr>
        <p:txBody>
          <a:bodyPr wrap="square" rtlCol="0">
            <a:spAutoFit/>
          </a:bodyPr>
          <a:lstStyle/>
          <a:p>
            <a:pPr algn="ctr"/>
            <a:r>
              <a:rPr lang="en-US" b="1" dirty="0">
                <a:solidFill>
                  <a:schemeClr val="bg1"/>
                </a:solidFill>
                <a:latin typeface="Roboto Light" panose="020B0604020202020204" charset="0"/>
                <a:ea typeface="Roboto Light" panose="020B0604020202020204" charset="0"/>
              </a:rPr>
              <a:t>Based on the strengths of each model and expert experience</a:t>
            </a:r>
          </a:p>
        </p:txBody>
      </p:sp>
      <p:sp>
        <p:nvSpPr>
          <p:cNvPr id="52" name="TextBox 51"/>
          <p:cNvSpPr txBox="1"/>
          <p:nvPr/>
        </p:nvSpPr>
        <p:spPr>
          <a:xfrm>
            <a:off x="9379570" y="3270373"/>
            <a:ext cx="2524360" cy="923330"/>
          </a:xfrm>
          <a:prstGeom prst="rect">
            <a:avLst/>
          </a:prstGeom>
          <a:noFill/>
          <a:ln>
            <a:solidFill>
              <a:srgbClr val="18637B"/>
            </a:solidFill>
            <a:prstDash val="dash"/>
          </a:ln>
        </p:spPr>
        <p:txBody>
          <a:bodyPr wrap="square" rtlCol="0">
            <a:spAutoFit/>
          </a:bodyPr>
          <a:lstStyle/>
          <a:p>
            <a:pPr algn="ctr"/>
            <a:r>
              <a:rPr lang="en-US" dirty="0">
                <a:latin typeface="Roboto Light" panose="020B0604020202020204" charset="0"/>
                <a:ea typeface="Roboto Light" panose="020B0604020202020204" charset="0"/>
              </a:rPr>
              <a:t>The </a:t>
            </a:r>
            <a:r>
              <a:rPr lang="en-US" dirty="0" err="1">
                <a:latin typeface="Roboto Light" panose="020B0604020202020204" charset="0"/>
                <a:ea typeface="Roboto Light" panose="020B0604020202020204" charset="0"/>
              </a:rPr>
              <a:t>LightGBM</a:t>
            </a:r>
            <a:r>
              <a:rPr lang="en-US" dirty="0">
                <a:latin typeface="Roboto Light" panose="020B0604020202020204" charset="0"/>
                <a:ea typeface="Roboto Light" panose="020B0604020202020204" charset="0"/>
              </a:rPr>
              <a:t> algorithm was selected to build the model</a:t>
            </a:r>
          </a:p>
        </p:txBody>
      </p:sp>
      <p:sp>
        <p:nvSpPr>
          <p:cNvPr id="46" name="Rectangle 45"/>
          <p:cNvSpPr/>
          <p:nvPr/>
        </p:nvSpPr>
        <p:spPr>
          <a:xfrm>
            <a:off x="924395" y="5570472"/>
            <a:ext cx="1257075" cy="307777"/>
          </a:xfrm>
          <a:prstGeom prst="rect">
            <a:avLst/>
          </a:prstGeom>
          <a:solidFill>
            <a:srgbClr val="94BF6E"/>
          </a:solidFill>
        </p:spPr>
        <p:txBody>
          <a:bodyPr wrap="none">
            <a:spAutoFit/>
          </a:bodyPr>
          <a:lstStyle/>
          <a:p>
            <a:r>
              <a:rPr lang="en-US" sz="1400" dirty="0">
                <a:solidFill>
                  <a:schemeClr val="bg1"/>
                </a:solidFill>
                <a:latin typeface="Roboto Light" panose="020B0604020202020204" charset="0"/>
                <a:ea typeface="Roboto Light" panose="020B0604020202020204" charset="0"/>
              </a:rPr>
              <a:t>Decision Tree</a:t>
            </a:r>
          </a:p>
        </p:txBody>
      </p:sp>
      <p:sp>
        <p:nvSpPr>
          <p:cNvPr id="53" name="Rectangle 52"/>
          <p:cNvSpPr/>
          <p:nvPr/>
        </p:nvSpPr>
        <p:spPr>
          <a:xfrm>
            <a:off x="924395" y="5975535"/>
            <a:ext cx="1401346" cy="307777"/>
          </a:xfrm>
          <a:prstGeom prst="rect">
            <a:avLst/>
          </a:prstGeom>
          <a:solidFill>
            <a:srgbClr val="94BF6E"/>
          </a:solidFill>
        </p:spPr>
        <p:txBody>
          <a:bodyPr wrap="none">
            <a:spAutoFit/>
          </a:bodyPr>
          <a:lstStyle/>
          <a:p>
            <a:r>
              <a:rPr lang="en-US" sz="1400" dirty="0">
                <a:solidFill>
                  <a:schemeClr val="bg1"/>
                </a:solidFill>
                <a:latin typeface="Roboto Light" panose="020B0604020202020204" charset="0"/>
                <a:ea typeface="Roboto Light" panose="020B0604020202020204" charset="0"/>
              </a:rPr>
              <a:t>Random Forest</a:t>
            </a:r>
          </a:p>
        </p:txBody>
      </p:sp>
      <p:sp>
        <p:nvSpPr>
          <p:cNvPr id="2" name="TextBox 1"/>
          <p:cNvSpPr txBox="1"/>
          <p:nvPr/>
        </p:nvSpPr>
        <p:spPr>
          <a:xfrm>
            <a:off x="5600688" y="5632200"/>
            <a:ext cx="3608680" cy="276999"/>
          </a:xfrm>
          <a:prstGeom prst="rect">
            <a:avLst/>
          </a:prstGeom>
          <a:noFill/>
        </p:spPr>
        <p:txBody>
          <a:bodyPr wrap="none" rtlCol="0">
            <a:spAutoFit/>
          </a:bodyPr>
          <a:lstStyle/>
          <a:p>
            <a:r>
              <a:rPr lang="en-US" sz="1200" i="1" dirty="0">
                <a:latin typeface="Roboto Light" panose="02000000000000000000" pitchFamily="2" charset="0"/>
                <a:ea typeface="Roboto Light" panose="02000000000000000000" pitchFamily="2" charset="0"/>
              </a:rPr>
              <a:t>* According to the papers referenced in the appendix</a:t>
            </a:r>
          </a:p>
        </p:txBody>
      </p:sp>
    </p:spTree>
    <p:extLst>
      <p:ext uri="{BB962C8B-B14F-4D97-AF65-F5344CB8AC3E}">
        <p14:creationId xmlns:p14="http://schemas.microsoft.com/office/powerpoint/2010/main" val="1450057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39100" y="714210"/>
            <a:ext cx="2876951" cy="5582429"/>
          </a:xfrm>
          <a:prstGeom prst="rect">
            <a:avLst/>
          </a:prstGeom>
        </p:spPr>
      </p:pic>
      <p:sp>
        <p:nvSpPr>
          <p:cNvPr id="5" name="Rectangle 4"/>
          <p:cNvSpPr/>
          <p:nvPr/>
        </p:nvSpPr>
        <p:spPr>
          <a:xfrm>
            <a:off x="8729193" y="6581001"/>
            <a:ext cx="3462807" cy="276999"/>
          </a:xfrm>
          <a:prstGeom prst="rect">
            <a:avLst/>
          </a:prstGeom>
        </p:spPr>
        <p:txBody>
          <a:bodyPr wrap="none">
            <a:spAutoFit/>
          </a:bodyPr>
          <a:lstStyle/>
          <a:p>
            <a:r>
              <a:rPr lang="en-US" sz="1200" i="1" dirty="0">
                <a:latin typeface="Roboto Light" panose="02000000000000000000" pitchFamily="2" charset="0"/>
                <a:hlinkClick r:id="rId3"/>
              </a:rPr>
              <a:t>https://en.wikipedia.org/wiki/Precision_and_recall</a:t>
            </a:r>
            <a:endParaRPr lang="en-US" sz="1200" i="1" dirty="0">
              <a:latin typeface="Roboto Light" panose="02000000000000000000" pitchFamily="2" charset="0"/>
            </a:endParaRPr>
          </a:p>
        </p:txBody>
      </p:sp>
      <p:sp>
        <p:nvSpPr>
          <p:cNvPr id="6"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7" name="TextBox 6"/>
          <p:cNvSpPr txBox="1"/>
          <p:nvPr/>
        </p:nvSpPr>
        <p:spPr>
          <a:xfrm>
            <a:off x="992002" y="441434"/>
            <a:ext cx="6178227"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Criteria for measuring results</a:t>
            </a:r>
          </a:p>
        </p:txBody>
      </p:sp>
      <p:cxnSp>
        <p:nvCxnSpPr>
          <p:cNvPr id="8"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9" name="Google Shape;627;p40"/>
          <p:cNvGrpSpPr/>
          <p:nvPr/>
        </p:nvGrpSpPr>
        <p:grpSpPr>
          <a:xfrm>
            <a:off x="414577" y="349406"/>
            <a:ext cx="438355" cy="446813"/>
            <a:chOff x="3951850" y="2985350"/>
            <a:chExt cx="407950" cy="416500"/>
          </a:xfrm>
        </p:grpSpPr>
        <p:sp>
          <p:nvSpPr>
            <p:cNvPr id="10"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4" name="Rectangle 13"/>
          <p:cNvSpPr/>
          <p:nvPr/>
        </p:nvSpPr>
        <p:spPr>
          <a:xfrm>
            <a:off x="1026045" y="1598711"/>
            <a:ext cx="6096000" cy="1746632"/>
          </a:xfrm>
          <a:prstGeom prst="rect">
            <a:avLst/>
          </a:prstGeom>
        </p:spPr>
        <p:txBody>
          <a:bodyPr>
            <a:spAutoFit/>
          </a:bodyPr>
          <a:lstStyle/>
          <a:p>
            <a:pPr>
              <a:lnSpc>
                <a:spcPts val="3000"/>
              </a:lnSpc>
              <a:spcBef>
                <a:spcPts val="1200"/>
              </a:spcBef>
            </a:pPr>
            <a:r>
              <a:rPr lang="en-US" dirty="0">
                <a:latin typeface="Roboto Light" panose="02000000000000000000" pitchFamily="2" charset="0"/>
              </a:rPr>
              <a:t>Gini: This value ranges from -1 to 1, corresponding to completely wrong guess and absolute right.</a:t>
            </a:r>
          </a:p>
          <a:p>
            <a:pPr>
              <a:lnSpc>
                <a:spcPts val="3000"/>
              </a:lnSpc>
              <a:spcBef>
                <a:spcPts val="1200"/>
              </a:spcBef>
            </a:pPr>
            <a:r>
              <a:rPr lang="en-US" dirty="0">
                <a:latin typeface="Roboto Light" panose="02000000000000000000" pitchFamily="2" charset="0"/>
              </a:rPr>
              <a:t>Recall: The ratio of correct prediction of bad labels to total number of bad labels.</a:t>
            </a:r>
          </a:p>
        </p:txBody>
      </p:sp>
      <p:sp>
        <p:nvSpPr>
          <p:cNvPr id="15" name="Chevron 14"/>
          <p:cNvSpPr/>
          <p:nvPr/>
        </p:nvSpPr>
        <p:spPr>
          <a:xfrm>
            <a:off x="752839" y="1914039"/>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
        <p:nvSpPr>
          <p:cNvPr id="16" name="Chevron 15"/>
          <p:cNvSpPr/>
          <p:nvPr/>
        </p:nvSpPr>
        <p:spPr>
          <a:xfrm>
            <a:off x="752839" y="2835343"/>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66" y="3314348"/>
            <a:ext cx="4106634" cy="3169861"/>
          </a:xfrm>
          <a:prstGeom prst="rect">
            <a:avLst/>
          </a:prstGeom>
        </p:spPr>
      </p:pic>
      <p:sp>
        <p:nvSpPr>
          <p:cNvPr id="17" name="TextBox 16"/>
          <p:cNvSpPr txBox="1"/>
          <p:nvPr/>
        </p:nvSpPr>
        <p:spPr>
          <a:xfrm>
            <a:off x="3036708" y="6262874"/>
            <a:ext cx="2519207" cy="246221"/>
          </a:xfrm>
          <a:prstGeom prst="rect">
            <a:avLst/>
          </a:prstGeom>
          <a:noFill/>
        </p:spPr>
        <p:txBody>
          <a:bodyPr wrap="square" rtlCol="0">
            <a:spAutoFit/>
          </a:bodyPr>
          <a:lstStyle/>
          <a:p>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Tỷ</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lệ</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đoán</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nhầm</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nợ</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tốt</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thành</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nợ</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xấu</a:t>
            </a:r>
            <a:endParaRPr lang="en-US" sz="1000" dirty="0">
              <a:latin typeface="Roboto Light" panose="02000000000000000000" pitchFamily="2" charset="0"/>
              <a:ea typeface="Roboto Light" panose="02000000000000000000" pitchFamily="2" charset="0"/>
            </a:endParaRPr>
          </a:p>
        </p:txBody>
      </p:sp>
      <p:sp>
        <p:nvSpPr>
          <p:cNvPr id="18" name="TextBox 17"/>
          <p:cNvSpPr txBox="1"/>
          <p:nvPr/>
        </p:nvSpPr>
        <p:spPr>
          <a:xfrm rot="16200000">
            <a:off x="-382946" y="3416149"/>
            <a:ext cx="2519148" cy="246221"/>
          </a:xfrm>
          <a:prstGeom prst="rect">
            <a:avLst/>
          </a:prstGeom>
          <a:noFill/>
        </p:spPr>
        <p:txBody>
          <a:bodyPr wrap="square" rtlCol="0">
            <a:spAutoFit/>
          </a:bodyPr>
          <a:lstStyle/>
          <a:p>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Tỷ</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lệ</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đoán</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đúng</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nợ</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xấu</a:t>
            </a:r>
            <a:endParaRPr lang="en-US" sz="1000" dirty="0">
              <a:latin typeface="Roboto Light" panose="02000000000000000000" pitchFamily="2" charset="0"/>
              <a:ea typeface="Roboto Light" panose="02000000000000000000" pitchFamily="2" charset="0"/>
            </a:endParaRPr>
          </a:p>
        </p:txBody>
      </p:sp>
      <p:cxnSp>
        <p:nvCxnSpPr>
          <p:cNvPr id="21" name="Straight Connector 20"/>
          <p:cNvCxnSpPr/>
          <p:nvPr/>
        </p:nvCxnSpPr>
        <p:spPr>
          <a:xfrm flipH="1">
            <a:off x="1761067" y="5565423"/>
            <a:ext cx="33866" cy="229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930401" y="5335445"/>
            <a:ext cx="33866" cy="377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116669" y="5045399"/>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286003" y="4896439"/>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438404" y="4767151"/>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2573872" y="4659000"/>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735050" y="4522797"/>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883373" y="4352424"/>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030757" y="4291075"/>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166850" y="4176831"/>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314238" y="4059343"/>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461312" y="3988559"/>
            <a:ext cx="0" cy="435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653195" y="3925233"/>
            <a:ext cx="0" cy="38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3843259" y="3834989"/>
            <a:ext cx="281" cy="299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043609" y="3721040"/>
            <a:ext cx="0" cy="23940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9307010">
            <a:off x="2520291" y="4436206"/>
            <a:ext cx="793065" cy="381562"/>
          </a:xfrm>
          <a:prstGeom prst="rect">
            <a:avLst/>
          </a:prstGeom>
          <a:solidFill>
            <a:srgbClr val="5E9DD6"/>
          </a:solidFill>
        </p:spPr>
        <p:txBody>
          <a:bodyPr wrap="square" rtlCol="0">
            <a:spAutoFit/>
          </a:bodyPr>
          <a:lstStyle/>
          <a:p>
            <a:r>
              <a:rPr lang="en-US" dirty="0">
                <a:solidFill>
                  <a:schemeClr val="bg1"/>
                </a:solidFill>
              </a:rPr>
              <a:t>Gini/2</a:t>
            </a:r>
          </a:p>
        </p:txBody>
      </p:sp>
      <p:sp>
        <p:nvSpPr>
          <p:cNvPr id="47" name="TextBox 46"/>
          <p:cNvSpPr txBox="1"/>
          <p:nvPr/>
        </p:nvSpPr>
        <p:spPr>
          <a:xfrm rot="18912753">
            <a:off x="1454678" y="4490912"/>
            <a:ext cx="1896501" cy="254374"/>
          </a:xfrm>
          <a:prstGeom prst="rect">
            <a:avLst/>
          </a:prstGeom>
          <a:noFill/>
        </p:spPr>
        <p:txBody>
          <a:bodyPr wrap="square" rtlCol="0">
            <a:spAutoFit/>
          </a:bodyPr>
          <a:lstStyle/>
          <a:p>
            <a:r>
              <a:rPr lang="en-US" sz="1000" dirty="0" err="1">
                <a:solidFill>
                  <a:srgbClr val="5E9DD6"/>
                </a:solidFill>
                <a:latin typeface="Roboto Light" panose="02000000000000000000" pitchFamily="2" charset="0"/>
                <a:ea typeface="Roboto Light" panose="02000000000000000000" pitchFamily="2" charset="0"/>
              </a:rPr>
              <a:t>Dự</a:t>
            </a:r>
            <a:r>
              <a:rPr lang="en-US" sz="1000" dirty="0">
                <a:solidFill>
                  <a:srgbClr val="5E9DD6"/>
                </a:solidFill>
                <a:latin typeface="Roboto Light" panose="02000000000000000000" pitchFamily="2" charset="0"/>
                <a:ea typeface="Roboto Light" panose="02000000000000000000" pitchFamily="2" charset="0"/>
              </a:rPr>
              <a:t> </a:t>
            </a:r>
            <a:r>
              <a:rPr lang="en-US" sz="1000" dirty="0" err="1">
                <a:solidFill>
                  <a:srgbClr val="5E9DD6"/>
                </a:solidFill>
                <a:latin typeface="Roboto Light" panose="02000000000000000000" pitchFamily="2" charset="0"/>
                <a:ea typeface="Roboto Light" panose="02000000000000000000" pitchFamily="2" charset="0"/>
              </a:rPr>
              <a:t>báo</a:t>
            </a:r>
            <a:r>
              <a:rPr lang="en-US" sz="1000" dirty="0">
                <a:solidFill>
                  <a:srgbClr val="5E9DD6"/>
                </a:solidFill>
                <a:latin typeface="Roboto Light" panose="02000000000000000000" pitchFamily="2" charset="0"/>
                <a:ea typeface="Roboto Light" panose="02000000000000000000" pitchFamily="2" charset="0"/>
              </a:rPr>
              <a:t> </a:t>
            </a:r>
            <a:r>
              <a:rPr lang="en-US" sz="1000" dirty="0" err="1">
                <a:solidFill>
                  <a:srgbClr val="5E9DD6"/>
                </a:solidFill>
                <a:latin typeface="Roboto Light" panose="02000000000000000000" pitchFamily="2" charset="0"/>
                <a:ea typeface="Roboto Light" panose="02000000000000000000" pitchFamily="2" charset="0"/>
              </a:rPr>
              <a:t>mô</a:t>
            </a:r>
            <a:r>
              <a:rPr lang="en-US" sz="1000" dirty="0">
                <a:solidFill>
                  <a:srgbClr val="5E9DD6"/>
                </a:solidFill>
                <a:latin typeface="Roboto Light" panose="02000000000000000000" pitchFamily="2" charset="0"/>
                <a:ea typeface="Roboto Light" panose="02000000000000000000" pitchFamily="2" charset="0"/>
              </a:rPr>
              <a:t> </a:t>
            </a:r>
            <a:r>
              <a:rPr lang="en-US" sz="1000" dirty="0" err="1">
                <a:solidFill>
                  <a:srgbClr val="5E9DD6"/>
                </a:solidFill>
                <a:latin typeface="Roboto Light" panose="02000000000000000000" pitchFamily="2" charset="0"/>
                <a:ea typeface="Roboto Light" panose="02000000000000000000" pitchFamily="2" charset="0"/>
              </a:rPr>
              <a:t>hình</a:t>
            </a:r>
            <a:endParaRPr lang="en-US" sz="1000" dirty="0">
              <a:solidFill>
                <a:srgbClr val="5E9DD6"/>
              </a:solidFill>
              <a:latin typeface="Roboto Light" panose="02000000000000000000" pitchFamily="2" charset="0"/>
              <a:ea typeface="Roboto Light" panose="02000000000000000000" pitchFamily="2" charset="0"/>
            </a:endParaRPr>
          </a:p>
        </p:txBody>
      </p:sp>
      <p:sp>
        <p:nvSpPr>
          <p:cNvPr id="48" name="TextBox 47"/>
          <p:cNvSpPr txBox="1"/>
          <p:nvPr/>
        </p:nvSpPr>
        <p:spPr>
          <a:xfrm rot="19289838">
            <a:off x="1593828" y="5175745"/>
            <a:ext cx="2071447" cy="254374"/>
          </a:xfrm>
          <a:prstGeom prst="rect">
            <a:avLst/>
          </a:prstGeom>
          <a:noFill/>
        </p:spPr>
        <p:txBody>
          <a:bodyPr wrap="square" rtlCol="0">
            <a:spAutoFit/>
          </a:bodyPr>
          <a:lstStyle/>
          <a:p>
            <a:r>
              <a:rPr lang="en-US" sz="1000" dirty="0" err="1">
                <a:solidFill>
                  <a:srgbClr val="C90000"/>
                </a:solidFill>
                <a:latin typeface="Roboto Light" panose="02000000000000000000" pitchFamily="2" charset="0"/>
                <a:ea typeface="Roboto Light" panose="02000000000000000000" pitchFamily="2" charset="0"/>
              </a:rPr>
              <a:t>Dự</a:t>
            </a:r>
            <a:r>
              <a:rPr lang="en-US" sz="1000" dirty="0">
                <a:solidFill>
                  <a:srgbClr val="C90000"/>
                </a:solidFill>
                <a:latin typeface="Roboto Light" panose="02000000000000000000" pitchFamily="2" charset="0"/>
                <a:ea typeface="Roboto Light" panose="02000000000000000000" pitchFamily="2" charset="0"/>
              </a:rPr>
              <a:t> </a:t>
            </a:r>
            <a:r>
              <a:rPr lang="en-US" sz="1000" dirty="0" err="1">
                <a:solidFill>
                  <a:srgbClr val="C90000"/>
                </a:solidFill>
                <a:latin typeface="Roboto Light" panose="02000000000000000000" pitchFamily="2" charset="0"/>
                <a:ea typeface="Roboto Light" panose="02000000000000000000" pitchFamily="2" charset="0"/>
              </a:rPr>
              <a:t>báo</a:t>
            </a:r>
            <a:r>
              <a:rPr lang="en-US" sz="1000" dirty="0">
                <a:solidFill>
                  <a:srgbClr val="C90000"/>
                </a:solidFill>
                <a:latin typeface="Roboto Light" panose="02000000000000000000" pitchFamily="2" charset="0"/>
                <a:ea typeface="Roboto Light" panose="02000000000000000000" pitchFamily="2" charset="0"/>
              </a:rPr>
              <a:t> </a:t>
            </a:r>
            <a:r>
              <a:rPr lang="en-US" sz="1000" dirty="0" err="1">
                <a:solidFill>
                  <a:srgbClr val="C90000"/>
                </a:solidFill>
                <a:latin typeface="Roboto Light" panose="02000000000000000000" pitchFamily="2" charset="0"/>
                <a:ea typeface="Roboto Light" panose="02000000000000000000" pitchFamily="2" charset="0"/>
              </a:rPr>
              <a:t>ngẫu</a:t>
            </a:r>
            <a:r>
              <a:rPr lang="en-US" sz="1000" dirty="0">
                <a:solidFill>
                  <a:srgbClr val="C90000"/>
                </a:solidFill>
                <a:latin typeface="Roboto Light" panose="02000000000000000000" pitchFamily="2" charset="0"/>
                <a:ea typeface="Roboto Light" panose="02000000000000000000" pitchFamily="2" charset="0"/>
              </a:rPr>
              <a:t> </a:t>
            </a:r>
            <a:r>
              <a:rPr lang="en-US" sz="1000" dirty="0" err="1">
                <a:solidFill>
                  <a:srgbClr val="C90000"/>
                </a:solidFill>
                <a:latin typeface="Roboto Light" panose="02000000000000000000" pitchFamily="2" charset="0"/>
                <a:ea typeface="Roboto Light" panose="02000000000000000000" pitchFamily="2" charset="0"/>
              </a:rPr>
              <a:t>nhiên</a:t>
            </a:r>
            <a:endParaRPr lang="en-US" sz="1000" dirty="0">
              <a:solidFill>
                <a:srgbClr val="C90000"/>
              </a:solidFill>
              <a:latin typeface="Roboto Light" panose="02000000000000000000" pitchFamily="2" charset="0"/>
              <a:ea typeface="Roboto Light" panose="02000000000000000000" pitchFamily="2" charset="0"/>
            </a:endParaRPr>
          </a:p>
        </p:txBody>
      </p:sp>
      <p:sp>
        <p:nvSpPr>
          <p:cNvPr id="49" name="TextBox 48"/>
          <p:cNvSpPr txBox="1"/>
          <p:nvPr/>
        </p:nvSpPr>
        <p:spPr>
          <a:xfrm rot="16488002">
            <a:off x="714702" y="4072384"/>
            <a:ext cx="1896457" cy="254380"/>
          </a:xfrm>
          <a:prstGeom prst="rect">
            <a:avLst/>
          </a:prstGeom>
          <a:noFill/>
        </p:spPr>
        <p:txBody>
          <a:bodyPr wrap="square" rtlCol="0">
            <a:spAutoFit/>
          </a:bodyPr>
          <a:lstStyle/>
          <a:p>
            <a:r>
              <a:rPr lang="en-US" sz="1000" dirty="0" err="1">
                <a:solidFill>
                  <a:srgbClr val="3B8D61"/>
                </a:solidFill>
                <a:latin typeface="Roboto Light" panose="02000000000000000000" pitchFamily="2" charset="0"/>
                <a:ea typeface="Roboto Light" panose="02000000000000000000" pitchFamily="2" charset="0"/>
              </a:rPr>
              <a:t>Dự</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báo</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chính</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xác</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lý</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tưởng</a:t>
            </a:r>
            <a:endParaRPr lang="en-US" sz="1000" dirty="0">
              <a:solidFill>
                <a:srgbClr val="3B8D61"/>
              </a:solidFill>
              <a:latin typeface="Roboto Light" panose="02000000000000000000" pitchFamily="2" charset="0"/>
              <a:ea typeface="Roboto Light" panose="02000000000000000000" pitchFamily="2" charset="0"/>
            </a:endParaRPr>
          </a:p>
        </p:txBody>
      </p:sp>
      <p:sp>
        <p:nvSpPr>
          <p:cNvPr id="65" name="Rectangle 64"/>
          <p:cNvSpPr/>
          <p:nvPr/>
        </p:nvSpPr>
        <p:spPr>
          <a:xfrm>
            <a:off x="8286045" y="6107856"/>
            <a:ext cx="2054577" cy="319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178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7776029" y="1282349"/>
            <a:ext cx="3864428" cy="13221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vert="horz" wrap="square" lIns="121900" tIns="121900" rIns="121900" bIns="121900" rtlCol="0" anchor="t" anchorCtr="0">
            <a:noAutofit/>
          </a:bodyPr>
          <a:lstStyle/>
          <a:p>
            <a:pPr marL="0" indent="0">
              <a:lnSpc>
                <a:spcPts val="3000"/>
              </a:lnSpc>
              <a:buNone/>
            </a:pPr>
            <a:r>
              <a:rPr lang="en-US" sz="1800" dirty="0">
                <a:solidFill>
                  <a:srgbClr val="18637B"/>
                </a:solidFill>
                <a:latin typeface="Roboto Light" panose="02000000000000000000" pitchFamily="2" charset="0"/>
              </a:rPr>
              <a:t>Gini = 0.72 mean error 0.01.</a:t>
            </a:r>
          </a:p>
          <a:p>
            <a:pPr marL="0" indent="0">
              <a:lnSpc>
                <a:spcPts val="3000"/>
              </a:lnSpc>
              <a:buNone/>
            </a:pPr>
            <a:r>
              <a:rPr lang="en-US" sz="1800" dirty="0">
                <a:solidFill>
                  <a:srgbClr val="18637B"/>
                </a:solidFill>
                <a:latin typeface="Roboto Light" panose="02000000000000000000" pitchFamily="2" charset="0"/>
              </a:rPr>
              <a:t>Balanced accuracy = 73.49 % average error 0.06%</a:t>
            </a:r>
          </a:p>
          <a:p>
            <a:pPr marL="0" indent="0">
              <a:lnSpc>
                <a:spcPts val="3000"/>
              </a:lnSpc>
              <a:buNone/>
            </a:pPr>
            <a:r>
              <a:rPr lang="en-US" sz="1800" dirty="0">
                <a:solidFill>
                  <a:srgbClr val="18637B"/>
                </a:solidFill>
                <a:latin typeface="Roboto Light" panose="02000000000000000000" pitchFamily="2" charset="0"/>
              </a:rPr>
              <a:t>Recall score = 79.21% mean error 0.04%</a:t>
            </a:r>
            <a:endParaRPr sz="32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23</a:t>
            </a:fld>
            <a:endParaRPr/>
          </a:p>
        </p:txBody>
      </p:sp>
      <p:sp>
        <p:nvSpPr>
          <p:cNvPr id="5" name="TextBox 4"/>
          <p:cNvSpPr txBox="1"/>
          <p:nvPr/>
        </p:nvSpPr>
        <p:spPr>
          <a:xfrm>
            <a:off x="718736" y="4241210"/>
            <a:ext cx="11095893" cy="2362185"/>
          </a:xfrm>
          <a:prstGeom prst="rect">
            <a:avLst/>
          </a:prstGeom>
          <a:noFill/>
          <a:ln>
            <a:solidFill>
              <a:srgbClr val="3B8D61"/>
            </a:solidFill>
            <a:prstDash val="dash"/>
          </a:ln>
        </p:spPr>
        <p:txBody>
          <a:bodyPr wrap="square" rtlCol="0">
            <a:spAutoFit/>
          </a:bodyPr>
          <a:lstStyle/>
          <a:p>
            <a:pPr>
              <a:lnSpc>
                <a:spcPts val="3000"/>
              </a:lnSpc>
            </a:pPr>
            <a:r>
              <a:rPr lang="en-US" sz="1600" dirty="0">
                <a:latin typeface="Roboto Light" panose="02000000000000000000" pitchFamily="2" charset="0"/>
              </a:rPr>
              <a:t>The structure of the confusion matrix can be changed by changing the model threshold for good/bad debt to better suit each situation:</a:t>
            </a:r>
          </a:p>
          <a:p>
            <a:pPr>
              <a:lnSpc>
                <a:spcPts val="3000"/>
              </a:lnSpc>
            </a:pPr>
            <a:r>
              <a:rPr lang="en-US" sz="1600" dirty="0">
                <a:latin typeface="Roboto Light" panose="02000000000000000000" pitchFamily="2" charset="0"/>
              </a:rPr>
              <a:t>          Minimize bad debt: In case we don't have a lot of capital, or have a low risk appetite, it will lower the high threshold, but the limitation is that there are many good debts that are not considered for loans due to strict standards.</a:t>
            </a:r>
          </a:p>
          <a:p>
            <a:pPr>
              <a:lnSpc>
                <a:spcPts val="3000"/>
              </a:lnSpc>
            </a:pPr>
            <a:r>
              <a:rPr lang="en-US" sz="1600" dirty="0">
                <a:latin typeface="Roboto Light" panose="02000000000000000000" pitchFamily="2" charset="0"/>
              </a:rPr>
              <a:t>          Increase disbursement rate: In case we have abundant capital, and high risk appetite, consider a low threshold but the limitation is that the bad debt ratio is likely to increase.</a:t>
            </a:r>
          </a:p>
        </p:txBody>
      </p:sp>
      <p:graphicFrame>
        <p:nvGraphicFramePr>
          <p:cNvPr id="9" name="Table 8"/>
          <p:cNvGraphicFramePr>
            <a:graphicFrameLocks noGrp="1"/>
          </p:cNvGraphicFramePr>
          <p:nvPr>
            <p:extLst>
              <p:ext uri="{D42A27DB-BD31-4B8C-83A1-F6EECF244321}">
                <p14:modId xmlns:p14="http://schemas.microsoft.com/office/powerpoint/2010/main" val="1208374982"/>
              </p:ext>
            </p:extLst>
          </p:nvPr>
        </p:nvGraphicFramePr>
        <p:xfrm>
          <a:off x="377372" y="1489453"/>
          <a:ext cx="6792687" cy="2409699"/>
        </p:xfrm>
        <a:graphic>
          <a:graphicData uri="http://schemas.openxmlformats.org/drawingml/2006/table">
            <a:tbl>
              <a:tblPr firstRow="1" bandRow="1">
                <a:tableStyleId>{912C8C85-51F0-491E-9774-3900AFEF0FD7}</a:tableStyleId>
              </a:tblPr>
              <a:tblGrid>
                <a:gridCol w="2399282">
                  <a:extLst>
                    <a:ext uri="{9D8B030D-6E8A-4147-A177-3AD203B41FA5}">
                      <a16:colId xmlns:a16="http://schemas.microsoft.com/office/drawing/2014/main" val="970844646"/>
                    </a:ext>
                  </a:extLst>
                </a:gridCol>
                <a:gridCol w="1717287">
                  <a:extLst>
                    <a:ext uri="{9D8B030D-6E8A-4147-A177-3AD203B41FA5}">
                      <a16:colId xmlns:a16="http://schemas.microsoft.com/office/drawing/2014/main" val="1826116905"/>
                    </a:ext>
                  </a:extLst>
                </a:gridCol>
                <a:gridCol w="1538869">
                  <a:extLst>
                    <a:ext uri="{9D8B030D-6E8A-4147-A177-3AD203B41FA5}">
                      <a16:colId xmlns:a16="http://schemas.microsoft.com/office/drawing/2014/main" val="2481386558"/>
                    </a:ext>
                  </a:extLst>
                </a:gridCol>
                <a:gridCol w="1137249">
                  <a:extLst>
                    <a:ext uri="{9D8B030D-6E8A-4147-A177-3AD203B41FA5}">
                      <a16:colId xmlns:a16="http://schemas.microsoft.com/office/drawing/2014/main" val="759035871"/>
                    </a:ext>
                  </a:extLst>
                </a:gridCol>
              </a:tblGrid>
              <a:tr h="565041">
                <a:tc>
                  <a:txBody>
                    <a:bodyPr/>
                    <a:lstStyle/>
                    <a:p>
                      <a:pPr>
                        <a:lnSpc>
                          <a:spcPct val="150000"/>
                        </a:lnSpc>
                      </a:pPr>
                      <a:endParaRPr lang="en-US" dirty="0">
                        <a:latin typeface="Roboto Light" panose="02000000000000000000" pitchFamily="2" charset="0"/>
                        <a:ea typeface="Roboto Light" panose="02000000000000000000" pitchFamily="2" charset="0"/>
                        <a:cs typeface="Nixie One" panose="020B0604020202020204" charset="0"/>
                      </a:endParaRPr>
                    </a:p>
                  </a:txBody>
                  <a:tcPr/>
                </a:tc>
                <a:tc>
                  <a:txBody>
                    <a:bodyPr/>
                    <a:lstStyle/>
                    <a:p>
                      <a:pPr algn="ctr">
                        <a:lnSpc>
                          <a:spcPct val="150000"/>
                        </a:lnSpc>
                      </a:pPr>
                      <a:r>
                        <a:rPr lang="en-US" dirty="0">
                          <a:latin typeface="Roboto Light" panose="02000000000000000000" pitchFamily="2" charset="0"/>
                          <a:ea typeface="Roboto Light" panose="02000000000000000000" pitchFamily="2" charset="0"/>
                          <a:cs typeface="Nixie One" panose="020B0604020202020204" charset="0"/>
                        </a:rPr>
                        <a:t>Bad MSISDN Prediction</a:t>
                      </a:r>
                    </a:p>
                  </a:txBody>
                  <a:tcPr/>
                </a:tc>
                <a:tc>
                  <a:txBody>
                    <a:bodyPr/>
                    <a:lstStyle/>
                    <a:p>
                      <a:pPr algn="ctr">
                        <a:lnSpc>
                          <a:spcPct val="150000"/>
                        </a:lnSpc>
                      </a:pPr>
                      <a:r>
                        <a:rPr lang="en-US" dirty="0">
                          <a:latin typeface="Roboto Light" panose="02000000000000000000" pitchFamily="2" charset="0"/>
                          <a:ea typeface="Roboto Light" panose="02000000000000000000" pitchFamily="2" charset="0"/>
                          <a:cs typeface="Nixie One" panose="020B0604020202020204" charset="0"/>
                        </a:rPr>
                        <a:t>Good MSIDN Prediction</a:t>
                      </a:r>
                    </a:p>
                  </a:txBody>
                  <a:tcPr/>
                </a:tc>
                <a:tc>
                  <a:txBody>
                    <a:bodyPr/>
                    <a:lstStyle/>
                    <a:p>
                      <a:pPr algn="ctr">
                        <a:lnSpc>
                          <a:spcPct val="150000"/>
                        </a:lnSpc>
                      </a:pPr>
                      <a:r>
                        <a:rPr lang="en-US" dirty="0">
                          <a:latin typeface="Roboto Light" panose="02000000000000000000" pitchFamily="2" charset="0"/>
                          <a:ea typeface="Roboto Light" panose="02000000000000000000" pitchFamily="2" charset="0"/>
                          <a:cs typeface="Nixie One" panose="020B0604020202020204" charset="0"/>
                        </a:rPr>
                        <a:t>Total</a:t>
                      </a:r>
                    </a:p>
                  </a:txBody>
                  <a:tcPr/>
                </a:tc>
                <a:extLst>
                  <a:ext uri="{0D108BD9-81ED-4DB2-BD59-A6C34878D82A}">
                    <a16:rowId xmlns:a16="http://schemas.microsoft.com/office/drawing/2014/main" val="3333783111"/>
                  </a:ext>
                </a:extLst>
              </a:tr>
              <a:tr h="513673">
                <a:tc>
                  <a:txBody>
                    <a:bodyPr/>
                    <a:lstStyle/>
                    <a:p>
                      <a:pPr>
                        <a:lnSpc>
                          <a:spcPct val="150000"/>
                        </a:lnSpc>
                      </a:pPr>
                      <a:r>
                        <a:rPr lang="en-US" baseline="0" dirty="0">
                          <a:latin typeface="Roboto Light" panose="02000000000000000000" pitchFamily="2" charset="0"/>
                          <a:ea typeface="Roboto Light" panose="02000000000000000000" pitchFamily="2" charset="0"/>
                          <a:cs typeface="Nixie One" panose="020B0604020202020204" charset="0"/>
                        </a:rPr>
                        <a:t>Actual bad MSISDN</a:t>
                      </a:r>
                      <a:endParaRPr lang="en-US" b="1" dirty="0">
                        <a:latin typeface="Roboto Light" panose="02000000000000000000" pitchFamily="2" charset="0"/>
                        <a:ea typeface="Roboto Light" panose="02000000000000000000" pitchFamily="2" charset="0"/>
                        <a:cs typeface="Nixie One" panose="020B0604020202020204" charset="0"/>
                      </a:endParaRPr>
                    </a:p>
                  </a:txBody>
                  <a:tcPr/>
                </a:tc>
                <a:tc>
                  <a:txBody>
                    <a:bodyPr/>
                    <a:lstStyle/>
                    <a:p>
                      <a:pPr algn="ctr">
                        <a:lnSpc>
                          <a:spcPct val="150000"/>
                        </a:lnSpc>
                      </a:pPr>
                      <a:r>
                        <a:rPr lang="en-US" sz="1800" b="1" kern="1200" dirty="0">
                          <a:solidFill>
                            <a:srgbClr val="3B8D61"/>
                          </a:solidFill>
                          <a:latin typeface="Roboto Light" panose="02000000000000000000" pitchFamily="2" charset="0"/>
                          <a:ea typeface="Roboto Light" panose="02000000000000000000" pitchFamily="2" charset="0"/>
                          <a:cs typeface="Nixie One" panose="020B0604020202020204" charset="0"/>
                        </a:rPr>
                        <a:t>16,483</a:t>
                      </a:r>
                    </a:p>
                  </a:txBody>
                  <a:tcPr anchor="ctr"/>
                </a:tc>
                <a:tc>
                  <a:txBody>
                    <a:bodyPr/>
                    <a:lstStyle/>
                    <a:p>
                      <a:pPr algn="ctr"/>
                      <a:r>
                        <a:rPr lang="en-US" sz="1800" b="1" kern="1200" dirty="0">
                          <a:solidFill>
                            <a:srgbClr val="C00000"/>
                          </a:solidFill>
                          <a:latin typeface="Roboto Light" panose="02000000000000000000" pitchFamily="2" charset="0"/>
                          <a:ea typeface="Roboto Light" panose="02000000000000000000" pitchFamily="2" charset="0"/>
                          <a:cs typeface="Nixie One" panose="020B0604020202020204" charset="0"/>
                        </a:rPr>
                        <a:t>4,327</a:t>
                      </a:r>
                    </a:p>
                  </a:txBody>
                  <a:tcPr anchor="ctr"/>
                </a:tc>
                <a:tc>
                  <a:txBody>
                    <a:bodyPr/>
                    <a:lstStyle/>
                    <a:p>
                      <a:pPr algn="ctr"/>
                      <a:r>
                        <a:rPr lang="en-US" sz="1800" b="0" kern="1200" dirty="0">
                          <a:solidFill>
                            <a:schemeClr val="tx1"/>
                          </a:solidFill>
                          <a:latin typeface="Roboto Light" panose="02000000000000000000" pitchFamily="2" charset="0"/>
                          <a:ea typeface="Roboto Light" panose="02000000000000000000" pitchFamily="2" charset="0"/>
                          <a:cs typeface="Nixie One" panose="020B0604020202020204" charset="0"/>
                        </a:rPr>
                        <a:t>20.810</a:t>
                      </a:r>
                    </a:p>
                  </a:txBody>
                  <a:tcPr anchor="ctr"/>
                </a:tc>
                <a:extLst>
                  <a:ext uri="{0D108BD9-81ED-4DB2-BD59-A6C34878D82A}">
                    <a16:rowId xmlns:a16="http://schemas.microsoft.com/office/drawing/2014/main" val="2251755695"/>
                  </a:ext>
                </a:extLst>
              </a:tr>
              <a:tr h="513673">
                <a:tc>
                  <a:txBody>
                    <a:bodyPr/>
                    <a:lstStyle/>
                    <a:p>
                      <a:pPr>
                        <a:lnSpc>
                          <a:spcPct val="150000"/>
                        </a:lnSpc>
                      </a:pPr>
                      <a:r>
                        <a:rPr lang="en-US" dirty="0">
                          <a:latin typeface="Roboto Light" panose="02000000000000000000" pitchFamily="2" charset="0"/>
                          <a:ea typeface="Roboto Light" panose="02000000000000000000" pitchFamily="2" charset="0"/>
                          <a:cs typeface="Nixie One" panose="020B0604020202020204" charset="0"/>
                        </a:rPr>
                        <a:t>Actual good MSISNG</a:t>
                      </a:r>
                      <a:endParaRPr lang="en-US" b="1" dirty="0">
                        <a:latin typeface="Roboto Light" panose="02000000000000000000" pitchFamily="2" charset="0"/>
                        <a:ea typeface="Roboto Light" panose="02000000000000000000" pitchFamily="2" charset="0"/>
                        <a:cs typeface="Nixie One" panose="020B0604020202020204" charset="0"/>
                      </a:endParaRPr>
                    </a:p>
                  </a:txBody>
                  <a:tcPr/>
                </a:tc>
                <a:tc>
                  <a:txBody>
                    <a:bodyPr/>
                    <a:lstStyle/>
                    <a:p>
                      <a:pPr algn="ctr"/>
                      <a:r>
                        <a:rPr lang="en-US" sz="1800" b="1" kern="1200" dirty="0">
                          <a:solidFill>
                            <a:srgbClr val="C00000"/>
                          </a:solidFill>
                          <a:latin typeface="Roboto Light" panose="02000000000000000000" pitchFamily="2" charset="0"/>
                          <a:ea typeface="Roboto Light" panose="02000000000000000000" pitchFamily="2" charset="0"/>
                          <a:cs typeface="Nixie One" panose="020B0604020202020204" charset="0"/>
                        </a:rPr>
                        <a:t>211,030</a:t>
                      </a:r>
                    </a:p>
                  </a:txBody>
                  <a:tcPr anchor="ctr"/>
                </a:tc>
                <a:tc>
                  <a:txBody>
                    <a:bodyPr/>
                    <a:lstStyle/>
                    <a:p>
                      <a:pPr algn="ctr"/>
                      <a:r>
                        <a:rPr lang="en-US" sz="1800" b="1" kern="1200" dirty="0">
                          <a:solidFill>
                            <a:srgbClr val="3B8D61"/>
                          </a:solidFill>
                          <a:latin typeface="Roboto Light" panose="02000000000000000000" pitchFamily="2" charset="0"/>
                          <a:ea typeface="Roboto Light" panose="02000000000000000000" pitchFamily="2" charset="0"/>
                          <a:cs typeface="Nixie One" panose="020B0604020202020204" charset="0"/>
                        </a:rPr>
                        <a:t>443,801</a:t>
                      </a:r>
                    </a:p>
                  </a:txBody>
                  <a:tcPr anchor="ctr"/>
                </a:tc>
                <a:tc>
                  <a:txBody>
                    <a:bodyPr/>
                    <a:lstStyle/>
                    <a:p>
                      <a:pPr algn="ctr"/>
                      <a:r>
                        <a:rPr lang="en-US" sz="1800" b="0" kern="1200" dirty="0">
                          <a:solidFill>
                            <a:schemeClr val="tx1"/>
                          </a:solidFill>
                          <a:latin typeface="Roboto Light" panose="02000000000000000000" pitchFamily="2" charset="0"/>
                          <a:ea typeface="Roboto Light" panose="02000000000000000000" pitchFamily="2" charset="0"/>
                          <a:cs typeface="Nixie One" panose="020B0604020202020204" charset="0"/>
                        </a:rPr>
                        <a:t>654.831</a:t>
                      </a:r>
                    </a:p>
                  </a:txBody>
                  <a:tcPr anchor="ctr"/>
                </a:tc>
                <a:extLst>
                  <a:ext uri="{0D108BD9-81ED-4DB2-BD59-A6C34878D82A}">
                    <a16:rowId xmlns:a16="http://schemas.microsoft.com/office/drawing/2014/main" val="2822690779"/>
                  </a:ext>
                </a:extLst>
              </a:tr>
              <a:tr h="513673">
                <a:tc>
                  <a:txBody>
                    <a:bodyPr/>
                    <a:lstStyle/>
                    <a:p>
                      <a:pPr>
                        <a:lnSpc>
                          <a:spcPct val="150000"/>
                        </a:lnSpc>
                      </a:pPr>
                      <a:r>
                        <a:rPr lang="en-US" b="1" dirty="0">
                          <a:latin typeface="Roboto Light" panose="02000000000000000000" pitchFamily="2" charset="0"/>
                          <a:ea typeface="Roboto Light" panose="02000000000000000000" pitchFamily="2" charset="0"/>
                          <a:cs typeface="Nixie One" panose="020B0604020202020204" charset="0"/>
                        </a:rPr>
                        <a:t>Total</a:t>
                      </a:r>
                    </a:p>
                  </a:txBody>
                  <a:tcPr/>
                </a:tc>
                <a:tc>
                  <a:txBody>
                    <a:bodyPr/>
                    <a:lstStyle/>
                    <a:p>
                      <a:pPr algn="ctr"/>
                      <a:r>
                        <a:rPr lang="en-US" sz="1800" b="0" kern="1200" dirty="0">
                          <a:solidFill>
                            <a:schemeClr val="tx1"/>
                          </a:solidFill>
                          <a:latin typeface="Roboto Light" panose="02000000000000000000" pitchFamily="2" charset="0"/>
                          <a:ea typeface="Roboto Light" panose="02000000000000000000" pitchFamily="2" charset="0"/>
                          <a:cs typeface="Nixie One" panose="020B0604020202020204" charset="0"/>
                        </a:rPr>
                        <a:t>227.513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Roboto Light" panose="02000000000000000000" pitchFamily="2" charset="0"/>
                        </a:rPr>
                        <a:t>448.128</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latin typeface="Roboto Light" panose="02000000000000000000" pitchFamily="2" charset="0"/>
                        </a:rPr>
                        <a:t>675.641</a:t>
                      </a:r>
                    </a:p>
                  </a:txBody>
                  <a:tcPr anchor="ctr"/>
                </a:tc>
                <a:extLst>
                  <a:ext uri="{0D108BD9-81ED-4DB2-BD59-A6C34878D82A}">
                    <a16:rowId xmlns:a16="http://schemas.microsoft.com/office/drawing/2014/main" val="1292051956"/>
                  </a:ext>
                </a:extLst>
              </a:tr>
            </a:tbl>
          </a:graphicData>
        </a:graphic>
      </p:graphicFrame>
      <p:sp>
        <p:nvSpPr>
          <p:cNvPr id="10" name="Chevron 9"/>
          <p:cNvSpPr/>
          <p:nvPr/>
        </p:nvSpPr>
        <p:spPr>
          <a:xfrm>
            <a:off x="7510665" y="1631386"/>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1" name="Chevron 10"/>
          <p:cNvSpPr/>
          <p:nvPr/>
        </p:nvSpPr>
        <p:spPr>
          <a:xfrm>
            <a:off x="7510665" y="2103998"/>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2" name="Chevron 11"/>
          <p:cNvSpPr/>
          <p:nvPr/>
        </p:nvSpPr>
        <p:spPr>
          <a:xfrm>
            <a:off x="7510665" y="2961992"/>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3" name="Google Shape;695;p40"/>
          <p:cNvSpPr/>
          <p:nvPr/>
        </p:nvSpPr>
        <p:spPr>
          <a:xfrm>
            <a:off x="854155" y="5837183"/>
            <a:ext cx="386060" cy="386084"/>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96;p40"/>
          <p:cNvSpPr/>
          <p:nvPr/>
        </p:nvSpPr>
        <p:spPr>
          <a:xfrm>
            <a:off x="854155" y="5063544"/>
            <a:ext cx="386060" cy="337389"/>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17" name="TextBox 16"/>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Prediction Results</a:t>
            </a:r>
          </a:p>
        </p:txBody>
      </p:sp>
      <p:cxnSp>
        <p:nvCxnSpPr>
          <p:cNvPr id="24"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25" name="Google Shape;627;p40"/>
          <p:cNvGrpSpPr/>
          <p:nvPr/>
        </p:nvGrpSpPr>
        <p:grpSpPr>
          <a:xfrm>
            <a:off x="414577" y="349406"/>
            <a:ext cx="438355" cy="446813"/>
            <a:chOff x="3951850" y="2985350"/>
            <a:chExt cx="407950" cy="416500"/>
          </a:xfrm>
        </p:grpSpPr>
        <p:sp>
          <p:nvSpPr>
            <p:cNvPr id="26"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942189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9" name="Google Shape;446;p38"/>
          <p:cNvSpPr txBox="1">
            <a:spLocks/>
          </p:cNvSpPr>
          <p:nvPr/>
        </p:nvSpPr>
        <p:spPr>
          <a:xfrm>
            <a:off x="554316" y="953632"/>
            <a:ext cx="11165616" cy="1168713"/>
          </a:xfrm>
          <a:prstGeom prst="rect">
            <a:avLst/>
          </a:prstGeom>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nSpc>
                <a:spcPts val="3000"/>
              </a:lnSpc>
              <a:buNone/>
            </a:pPr>
            <a:r>
              <a:rPr lang="en-US" sz="1600" dirty="0">
                <a:latin typeface="Roboto Light" panose="02000000000000000000" pitchFamily="2" charset="0"/>
                <a:ea typeface="Roboto Light" panose="02000000000000000000" pitchFamily="2" charset="0"/>
                <a:cs typeface="Nixie One" panose="020B0604020202020204" charset="0"/>
              </a:rPr>
              <a:t>The forecast model provides a threshold of customer credit rating according to FICO standard (300 – 850) with 05 levels:</a:t>
            </a:r>
            <a:endParaRPr lang="en-US" sz="1600" b="1" dirty="0">
              <a:latin typeface="Roboto Light" panose="02000000000000000000" pitchFamily="2" charset="0"/>
              <a:ea typeface="Roboto Light" panose="02000000000000000000" pitchFamily="2" charset="0"/>
              <a:cs typeface="Nixie One" panose="020B0604020202020204" charset="0"/>
            </a:endParaRPr>
          </a:p>
        </p:txBody>
      </p:sp>
      <p:sp>
        <p:nvSpPr>
          <p:cNvPr id="10" name="TextBox 9"/>
          <p:cNvSpPr txBox="1"/>
          <p:nvPr/>
        </p:nvSpPr>
        <p:spPr>
          <a:xfrm>
            <a:off x="890247" y="5505142"/>
            <a:ext cx="10493753" cy="1292662"/>
          </a:xfrm>
          <a:prstGeom prst="rect">
            <a:avLst/>
          </a:prstGeom>
          <a:noFill/>
          <a:ln>
            <a:solidFill>
              <a:srgbClr val="FFFFFF"/>
            </a:solidFill>
            <a:prstDash val="sysDash"/>
          </a:ln>
        </p:spPr>
        <p:txBody>
          <a:bodyPr wrap="square" rtlCol="0">
            <a:spAutoFit/>
          </a:bodyPr>
          <a:lstStyle/>
          <a:p>
            <a:pPr>
              <a:lnSpc>
                <a:spcPct val="150000"/>
              </a:lnSpc>
            </a:pPr>
            <a:r>
              <a:rPr lang="en-US" spc="100" dirty="0">
                <a:latin typeface="Roboto Light" panose="02000000000000000000" pitchFamily="2" charset="0"/>
                <a:ea typeface="Roboto Light" panose="02000000000000000000" pitchFamily="2" charset="0"/>
                <a:cs typeface="Nixie One" panose="020B0604020202020204" charset="0"/>
              </a:rPr>
              <a:t>The spectral distribution predicted by the telecommunications model has many similarities with the point spectrum distribution of the FICO* system, showing the reliability of the model.</a:t>
            </a:r>
          </a:p>
        </p:txBody>
      </p:sp>
      <p:sp>
        <p:nvSpPr>
          <p:cNvPr id="15" name="Chevron 14"/>
          <p:cNvSpPr/>
          <p:nvPr/>
        </p:nvSpPr>
        <p:spPr>
          <a:xfrm>
            <a:off x="624883" y="5673239"/>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graphicFrame>
        <p:nvGraphicFramePr>
          <p:cNvPr id="18" name="Chart 17"/>
          <p:cNvGraphicFramePr/>
          <p:nvPr/>
        </p:nvGraphicFramePr>
        <p:xfrm>
          <a:off x="654677" y="1670419"/>
          <a:ext cx="6004090" cy="3916341"/>
        </p:xfrm>
        <a:graphic>
          <a:graphicData uri="http://schemas.openxmlformats.org/drawingml/2006/chart">
            <c:chart xmlns:c="http://schemas.openxmlformats.org/drawingml/2006/chart" xmlns:r="http://schemas.openxmlformats.org/officeDocument/2006/relationships" r:id="rId3"/>
          </a:graphicData>
        </a:graphic>
      </p:graphicFrame>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67" y="1774697"/>
            <a:ext cx="4918792" cy="3812063"/>
          </a:xfrm>
          <a:prstGeom prst="rect">
            <a:avLst/>
          </a:prstGeom>
        </p:spPr>
      </p:pic>
      <p:sp>
        <p:nvSpPr>
          <p:cNvPr id="21" name="Google Shape;446;p38"/>
          <p:cNvSpPr txBox="1">
            <a:spLocks/>
          </p:cNvSpPr>
          <p:nvPr/>
        </p:nvSpPr>
        <p:spPr>
          <a:xfrm>
            <a:off x="6767206" y="6425867"/>
            <a:ext cx="5424794" cy="379141"/>
          </a:xfrm>
          <a:prstGeom prst="rect">
            <a:avLst/>
          </a:prstGeom>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gn="r">
              <a:buFont typeface="Arial" panose="020B0604020202020204" pitchFamily="34" charset="0"/>
              <a:buNone/>
            </a:pPr>
            <a:r>
              <a:rPr lang="en-US" sz="1200" i="1" dirty="0">
                <a:latin typeface="Roboto Light" panose="02000000000000000000" pitchFamily="2" charset="0"/>
                <a:ea typeface="Roboto Light" panose="02000000000000000000" pitchFamily="2" charset="0"/>
              </a:rPr>
              <a:t>* </a:t>
            </a:r>
            <a:r>
              <a:rPr lang="en-US" sz="1200" i="1" dirty="0" err="1">
                <a:latin typeface="Roboto Light" panose="02000000000000000000" pitchFamily="2" charset="0"/>
                <a:ea typeface="Roboto Light" panose="02000000000000000000" pitchFamily="2" charset="0"/>
                <a:hlinkClick r:id="rId5"/>
              </a:rPr>
              <a:t>Truy</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cập</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đường</a:t>
            </a:r>
            <a:r>
              <a:rPr lang="en-US" sz="1200" i="1" dirty="0">
                <a:latin typeface="Roboto Light" panose="02000000000000000000" pitchFamily="2" charset="0"/>
                <a:ea typeface="Roboto Light" panose="02000000000000000000" pitchFamily="2" charset="0"/>
                <a:hlinkClick r:id="rId5"/>
              </a:rPr>
              <a:t> link </a:t>
            </a:r>
            <a:r>
              <a:rPr lang="en-US" sz="1200" i="1" dirty="0" err="1">
                <a:latin typeface="Roboto Light" panose="02000000000000000000" pitchFamily="2" charset="0"/>
                <a:ea typeface="Roboto Light" panose="02000000000000000000" pitchFamily="2" charset="0"/>
                <a:hlinkClick r:id="rId5"/>
              </a:rPr>
              <a:t>xem</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thêm</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về</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tính</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phổ</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biến</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của</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hệ</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thống</a:t>
            </a:r>
            <a:r>
              <a:rPr lang="en-US" sz="1200" i="1" dirty="0">
                <a:latin typeface="Roboto Light" panose="02000000000000000000" pitchFamily="2" charset="0"/>
                <a:ea typeface="Roboto Light" panose="02000000000000000000" pitchFamily="2" charset="0"/>
                <a:hlinkClick r:id="rId5"/>
              </a:rPr>
              <a:t> FICO</a:t>
            </a:r>
            <a:endParaRPr lang="en-US" sz="1200" i="1" dirty="0">
              <a:latin typeface="Roboto Light" panose="02000000000000000000" pitchFamily="2" charset="0"/>
              <a:ea typeface="Roboto Light" panose="02000000000000000000" pitchFamily="2" charset="0"/>
            </a:endParaRPr>
          </a:p>
        </p:txBody>
      </p:sp>
      <p:sp>
        <p:nvSpPr>
          <p:cNvPr id="12"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r>
              <a:rPr lang="en-US" sz="1800" dirty="0">
                <a:solidFill>
                  <a:schemeClr val="bg1"/>
                </a:solidFill>
                <a:latin typeface="Roboto Slab" panose="020B0604020202020204" charset="0"/>
                <a:ea typeface="Roboto Slab" panose="020B0604020202020204" charset="0"/>
              </a:rPr>
              <a:t>=</a:t>
            </a:r>
            <a:endParaRPr sz="1800" dirty="0">
              <a:solidFill>
                <a:schemeClr val="bg1"/>
              </a:solidFill>
              <a:latin typeface="Roboto Slab" panose="020B0604020202020204" charset="0"/>
              <a:ea typeface="Roboto Slab" panose="020B0604020202020204" charset="0"/>
            </a:endParaRPr>
          </a:p>
        </p:txBody>
      </p:sp>
      <p:sp>
        <p:nvSpPr>
          <p:cNvPr id="13" name="TextBox 12"/>
          <p:cNvSpPr txBox="1"/>
          <p:nvPr/>
        </p:nvSpPr>
        <p:spPr>
          <a:xfrm>
            <a:off x="992003" y="441434"/>
            <a:ext cx="6090968" cy="584775"/>
          </a:xfrm>
          <a:prstGeom prst="rect">
            <a:avLst/>
          </a:prstGeom>
          <a:noFill/>
        </p:spPr>
        <p:txBody>
          <a:bodyPr wrap="square" rtlCol="0">
            <a:spAutoFit/>
          </a:bodyPr>
          <a:lstStyle/>
          <a:p>
            <a:r>
              <a:rPr lang="en-US" sz="3200" dirty="0">
                <a:solidFill>
                  <a:schemeClr val="bg1"/>
                </a:solidFill>
                <a:latin typeface="Roboto Slab" panose="020B0604020202020204" charset="0"/>
                <a:ea typeface="Roboto Slab" panose="020B0604020202020204" charset="0"/>
              </a:rPr>
              <a:t>Compare model score spectrum</a:t>
            </a:r>
          </a:p>
        </p:txBody>
      </p:sp>
      <p:cxnSp>
        <p:nvCxnSpPr>
          <p:cNvPr id="14"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20" name="Google Shape;627;p40"/>
          <p:cNvGrpSpPr/>
          <p:nvPr/>
        </p:nvGrpSpPr>
        <p:grpSpPr>
          <a:xfrm>
            <a:off x="414577" y="349406"/>
            <a:ext cx="438355" cy="446813"/>
            <a:chOff x="3951850" y="2985350"/>
            <a:chExt cx="407950" cy="416500"/>
          </a:xfrm>
        </p:grpSpPr>
        <p:sp>
          <p:nvSpPr>
            <p:cNvPr id="2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02191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9" name="Google Shape;446;p38"/>
          <p:cNvSpPr txBox="1">
            <a:spLocks/>
          </p:cNvSpPr>
          <p:nvPr/>
        </p:nvSpPr>
        <p:spPr>
          <a:xfrm>
            <a:off x="7914166" y="4465321"/>
            <a:ext cx="3824361" cy="1960546"/>
          </a:xfrm>
          <a:prstGeom prst="rect">
            <a:avLst/>
          </a:prstGeom>
          <a:ln>
            <a:solidFill>
              <a:srgbClr val="3B8D61"/>
            </a:solidFill>
            <a:prstDash val="dash"/>
          </a:ln>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nSpc>
                <a:spcPts val="3000"/>
              </a:lnSpc>
              <a:buNone/>
            </a:pPr>
            <a:r>
              <a:rPr lang="en-US" sz="1800" dirty="0">
                <a:latin typeface="Roboto Light" panose="02000000000000000000" pitchFamily="2" charset="0"/>
                <a:ea typeface="Roboto Light" panose="02000000000000000000" pitchFamily="2" charset="0"/>
                <a:cs typeface="Nixie One" panose="020B0604020202020204" charset="0"/>
              </a:rPr>
              <a:t>The forecast model provides the distribution of model scores on the entire data set of Viettel's telecommunications customers</a:t>
            </a:r>
            <a:endParaRPr lang="en-US" sz="1800" b="1" dirty="0">
              <a:latin typeface="Roboto Light" panose="02000000000000000000" pitchFamily="2" charset="0"/>
              <a:ea typeface="Roboto Light" panose="02000000000000000000" pitchFamily="2" charset="0"/>
              <a:cs typeface="Nixie One" panose="020B0604020202020204" charset="0"/>
            </a:endParaRPr>
          </a:p>
        </p:txBody>
      </p:sp>
      <p:sp>
        <p:nvSpPr>
          <p:cNvPr id="15" name="Chevron 14"/>
          <p:cNvSpPr/>
          <p:nvPr/>
        </p:nvSpPr>
        <p:spPr>
          <a:xfrm>
            <a:off x="7486638" y="5445594"/>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
        <p:nvSpPr>
          <p:cNvPr id="12"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13" name="TextBox 12"/>
          <p:cNvSpPr txBox="1"/>
          <p:nvPr/>
        </p:nvSpPr>
        <p:spPr>
          <a:xfrm>
            <a:off x="992003" y="441434"/>
            <a:ext cx="6090968" cy="584775"/>
          </a:xfrm>
          <a:prstGeom prst="rect">
            <a:avLst/>
          </a:prstGeom>
          <a:noFill/>
        </p:spPr>
        <p:txBody>
          <a:bodyPr wrap="square" rtlCol="0">
            <a:spAutoFit/>
          </a:bodyPr>
          <a:lstStyle/>
          <a:p>
            <a:r>
              <a:rPr lang="en-US" sz="3200" dirty="0">
                <a:solidFill>
                  <a:schemeClr val="bg1"/>
                </a:solidFill>
                <a:latin typeface="Roboto Slab" panose="020B0604020202020204" charset="0"/>
                <a:ea typeface="Roboto Slab" panose="020B0604020202020204" charset="0"/>
              </a:rPr>
              <a:t>Compare model score spectrum</a:t>
            </a:r>
          </a:p>
        </p:txBody>
      </p:sp>
      <p:cxnSp>
        <p:nvCxnSpPr>
          <p:cNvPr id="14" name="Google Shape;40;p5"/>
          <p:cNvCxnSpPr/>
          <p:nvPr/>
        </p:nvCxnSpPr>
        <p:spPr>
          <a:xfrm flipH="1">
            <a:off x="992004" y="221495"/>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20" name="Google Shape;627;p40"/>
          <p:cNvGrpSpPr/>
          <p:nvPr/>
        </p:nvGrpSpPr>
        <p:grpSpPr>
          <a:xfrm>
            <a:off x="414577" y="349406"/>
            <a:ext cx="438355" cy="446813"/>
            <a:chOff x="3951850" y="2985350"/>
            <a:chExt cx="407950" cy="416500"/>
          </a:xfrm>
        </p:grpSpPr>
        <p:sp>
          <p:nvSpPr>
            <p:cNvPr id="2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48334"/>
          <a:stretch/>
        </p:blipFill>
        <p:spPr>
          <a:xfrm>
            <a:off x="492427" y="1078387"/>
            <a:ext cx="6590544" cy="3158362"/>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51568"/>
          <a:stretch/>
        </p:blipFill>
        <p:spPr>
          <a:xfrm>
            <a:off x="752839" y="4007556"/>
            <a:ext cx="6330132" cy="2850444"/>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39" y="1272870"/>
            <a:ext cx="4251888" cy="2963879"/>
          </a:xfrm>
          <a:prstGeom prst="rect">
            <a:avLst/>
          </a:prstGeom>
        </p:spPr>
      </p:pic>
      <p:sp>
        <p:nvSpPr>
          <p:cNvPr id="19" name="Rectangle 18"/>
          <p:cNvSpPr/>
          <p:nvPr/>
        </p:nvSpPr>
        <p:spPr>
          <a:xfrm rot="16200000">
            <a:off x="-479291" y="5232358"/>
            <a:ext cx="2333384" cy="319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Roboto Light" panose="02000000000000000000" pitchFamily="2" charset="0"/>
                <a:ea typeface="Roboto Light" panose="02000000000000000000" pitchFamily="2" charset="0"/>
              </a:rPr>
              <a:t>Đơn</a:t>
            </a:r>
            <a:r>
              <a:rPr lang="en-US" sz="1000" dirty="0">
                <a:solidFill>
                  <a:schemeClr val="tx1"/>
                </a:solidFill>
                <a:latin typeface="Roboto Light" panose="02000000000000000000" pitchFamily="2" charset="0"/>
                <a:ea typeface="Roboto Light" panose="02000000000000000000" pitchFamily="2" charset="0"/>
              </a:rPr>
              <a:t> </a:t>
            </a:r>
            <a:r>
              <a:rPr lang="en-US" sz="1000" dirty="0" err="1">
                <a:solidFill>
                  <a:schemeClr val="tx1"/>
                </a:solidFill>
                <a:latin typeface="Roboto Light" panose="02000000000000000000" pitchFamily="2" charset="0"/>
                <a:ea typeface="Roboto Light" panose="02000000000000000000" pitchFamily="2" charset="0"/>
              </a:rPr>
              <a:t>vị</a:t>
            </a:r>
            <a:r>
              <a:rPr lang="en-US" sz="1000" dirty="0">
                <a:solidFill>
                  <a:schemeClr val="tx1"/>
                </a:solidFill>
                <a:latin typeface="Roboto Light" panose="02000000000000000000" pitchFamily="2" charset="0"/>
                <a:ea typeface="Roboto Light" panose="02000000000000000000" pitchFamily="2" charset="0"/>
              </a:rPr>
              <a:t>: </a:t>
            </a:r>
            <a:r>
              <a:rPr lang="en-US" sz="1000" dirty="0" err="1">
                <a:solidFill>
                  <a:schemeClr val="tx1"/>
                </a:solidFill>
                <a:latin typeface="Roboto Light" panose="02000000000000000000" pitchFamily="2" charset="0"/>
                <a:ea typeface="Roboto Light" panose="02000000000000000000" pitchFamily="2" charset="0"/>
              </a:rPr>
              <a:t>Chục</a:t>
            </a:r>
            <a:r>
              <a:rPr lang="en-US" sz="1000" dirty="0">
                <a:solidFill>
                  <a:schemeClr val="tx1"/>
                </a:solidFill>
                <a:latin typeface="Roboto Light" panose="02000000000000000000" pitchFamily="2" charset="0"/>
                <a:ea typeface="Roboto Light" panose="02000000000000000000" pitchFamily="2" charset="0"/>
              </a:rPr>
              <a:t> </a:t>
            </a:r>
            <a:r>
              <a:rPr lang="en-US" sz="1000" dirty="0" err="1">
                <a:solidFill>
                  <a:schemeClr val="tx1"/>
                </a:solidFill>
                <a:latin typeface="Roboto Light" panose="02000000000000000000" pitchFamily="2" charset="0"/>
                <a:ea typeface="Roboto Light" panose="02000000000000000000" pitchFamily="2" charset="0"/>
              </a:rPr>
              <a:t>triệu</a:t>
            </a:r>
            <a:r>
              <a:rPr lang="en-US" sz="1000" dirty="0">
                <a:solidFill>
                  <a:schemeClr val="tx1"/>
                </a:solidFill>
                <a:latin typeface="Roboto Light" panose="02000000000000000000" pitchFamily="2" charset="0"/>
                <a:ea typeface="Roboto Light" panose="02000000000000000000" pitchFamily="2" charset="0"/>
              </a:rPr>
              <a:t> </a:t>
            </a:r>
            <a:r>
              <a:rPr lang="en-US" sz="1000" dirty="0" err="1">
                <a:solidFill>
                  <a:schemeClr val="tx1"/>
                </a:solidFill>
                <a:latin typeface="Roboto Light" panose="02000000000000000000" pitchFamily="2" charset="0"/>
                <a:ea typeface="Roboto Light" panose="02000000000000000000" pitchFamily="2" charset="0"/>
              </a:rPr>
              <a:t>người</a:t>
            </a:r>
            <a:endParaRPr lang="en-US" sz="1000" dirty="0">
              <a:solidFill>
                <a:schemeClr val="tx1"/>
              </a:solidFill>
              <a:latin typeface="Roboto Light" panose="02000000000000000000" pitchFamily="2" charset="0"/>
              <a:ea typeface="Roboto Light" panose="02000000000000000000" pitchFamily="2" charset="0"/>
            </a:endParaRPr>
          </a:p>
        </p:txBody>
      </p:sp>
      <p:sp>
        <p:nvSpPr>
          <p:cNvPr id="21" name="Rectangle 20"/>
          <p:cNvSpPr/>
          <p:nvPr/>
        </p:nvSpPr>
        <p:spPr>
          <a:xfrm>
            <a:off x="1003293" y="4041380"/>
            <a:ext cx="443813" cy="184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19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29"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30" name="TextBox 29"/>
          <p:cNvSpPr txBox="1"/>
          <p:nvPr/>
        </p:nvSpPr>
        <p:spPr>
          <a:xfrm>
            <a:off x="992002" y="441434"/>
            <a:ext cx="6097419"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Result of loan demand score</a:t>
            </a:r>
          </a:p>
        </p:txBody>
      </p:sp>
      <p:cxnSp>
        <p:nvCxnSpPr>
          <p:cNvPr id="31"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32" name="Google Shape;627;p40"/>
          <p:cNvGrpSpPr/>
          <p:nvPr/>
        </p:nvGrpSpPr>
        <p:grpSpPr>
          <a:xfrm>
            <a:off x="414577" y="349406"/>
            <a:ext cx="438355" cy="446813"/>
            <a:chOff x="3951850" y="2985350"/>
            <a:chExt cx="407950" cy="416500"/>
          </a:xfrm>
        </p:grpSpPr>
        <p:sp>
          <p:nvSpPr>
            <p:cNvPr id="33"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5" name="Google Shape;446;p38"/>
          <p:cNvSpPr txBox="1">
            <a:spLocks/>
          </p:cNvSpPr>
          <p:nvPr/>
        </p:nvSpPr>
        <p:spPr>
          <a:xfrm>
            <a:off x="4760800" y="6425867"/>
            <a:ext cx="7428089" cy="379141"/>
          </a:xfrm>
          <a:prstGeom prst="rect">
            <a:avLst/>
          </a:prstGeom>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gn="r">
              <a:buFont typeface="Arial" panose="020B0604020202020204" pitchFamily="34" charset="0"/>
              <a:buNone/>
            </a:pPr>
            <a:r>
              <a:rPr lang="en-US" sz="1400" i="1" dirty="0">
                <a:latin typeface="Roboto Light" panose="02000000000000000000" pitchFamily="2" charset="0"/>
                <a:ea typeface="Roboto Light" panose="02000000000000000000" pitchFamily="2" charset="0"/>
              </a:rPr>
              <a:t>* Hai </a:t>
            </a:r>
            <a:r>
              <a:rPr lang="en-US" sz="1400" i="1" dirty="0" err="1">
                <a:latin typeface="Roboto Light" panose="02000000000000000000" pitchFamily="2" charset="0"/>
                <a:ea typeface="Roboto Light" panose="02000000000000000000" pitchFamily="2" charset="0"/>
              </a:rPr>
              <a:t>mô</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hình</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đang</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trong</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quá</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trình</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phát</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triển</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để</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hoàn</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thiện</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bộ</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sản</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phẩm</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chấm</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điểm</a:t>
            </a:r>
            <a:endParaRPr lang="en-US" sz="1400" i="1" dirty="0">
              <a:latin typeface="Roboto Light" panose="02000000000000000000" pitchFamily="2" charset="0"/>
              <a:ea typeface="Roboto Light" panose="02000000000000000000" pitchFamily="2" charset="0"/>
            </a:endParaRPr>
          </a:p>
        </p:txBody>
      </p:sp>
      <p:pic>
        <p:nvPicPr>
          <p:cNvPr id="26" name="Picture 2" descr="fico_vs_propensity_sco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906" y="2257078"/>
            <a:ext cx="11461858" cy="293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Google Shape;446;p38"/>
          <p:cNvSpPr txBox="1">
            <a:spLocks/>
          </p:cNvSpPr>
          <p:nvPr/>
        </p:nvSpPr>
        <p:spPr>
          <a:xfrm>
            <a:off x="583386" y="1164941"/>
            <a:ext cx="11295686" cy="379141"/>
          </a:xfrm>
          <a:prstGeom prst="rect">
            <a:avLst/>
          </a:prstGeom>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nSpc>
                <a:spcPts val="3000"/>
              </a:lnSpc>
              <a:buNone/>
            </a:pPr>
            <a:r>
              <a:rPr lang="en-US" sz="1800" dirty="0">
                <a:latin typeface="Roboto Light" panose="02000000000000000000" pitchFamily="2" charset="0"/>
                <a:ea typeface="Roboto Light" panose="02000000000000000000" pitchFamily="2" charset="0"/>
              </a:rPr>
              <a:t>Preliminary results of the model to forecast demand for borrowing (propensity to borrow). We see that these two points are inversely proportional, proving that subscribers with high Fico scores often have low borrowing needs and vice versa.</a:t>
            </a:r>
          </a:p>
        </p:txBody>
      </p:sp>
      <p:sp>
        <p:nvSpPr>
          <p:cNvPr id="37" name="TextBox 36"/>
          <p:cNvSpPr txBox="1"/>
          <p:nvPr/>
        </p:nvSpPr>
        <p:spPr>
          <a:xfrm>
            <a:off x="713592" y="5578776"/>
            <a:ext cx="11416378" cy="823302"/>
          </a:xfrm>
          <a:prstGeom prst="rect">
            <a:avLst/>
          </a:prstGeom>
          <a:noFill/>
        </p:spPr>
        <p:txBody>
          <a:bodyPr wrap="square" rtlCol="0">
            <a:spAutoFit/>
          </a:bodyPr>
          <a:lstStyle/>
          <a:p>
            <a:pPr>
              <a:lnSpc>
                <a:spcPts val="3000"/>
              </a:lnSpc>
            </a:pPr>
            <a:r>
              <a:rPr lang="en-US" dirty="0">
                <a:latin typeface="Roboto Light" panose="02000000000000000000" pitchFamily="2" charset="0"/>
                <a:ea typeface="Roboto Light" panose="02000000000000000000" pitchFamily="2" charset="0"/>
              </a:rPr>
              <a:t>Past Application: Running lead sets for </a:t>
            </a:r>
            <a:r>
              <a:rPr lang="en-US" dirty="0" err="1">
                <a:latin typeface="Roboto Light" panose="02000000000000000000" pitchFamily="2" charset="0"/>
                <a:ea typeface="Roboto Light" panose="02000000000000000000" pitchFamily="2" charset="0"/>
              </a:rPr>
              <a:t>EasyVay</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SaveNow</a:t>
            </a:r>
            <a:r>
              <a:rPr lang="en-US" dirty="0">
                <a:latin typeface="Roboto Light" panose="02000000000000000000" pitchFamily="2" charset="0"/>
                <a:ea typeface="Roboto Light" panose="02000000000000000000" pitchFamily="2" charset="0"/>
              </a:rPr>
              <a:t>, Vietlott products</a:t>
            </a:r>
          </a:p>
          <a:p>
            <a:pPr>
              <a:lnSpc>
                <a:spcPts val="3000"/>
              </a:lnSpc>
            </a:pPr>
            <a:r>
              <a:rPr lang="en-US" dirty="0">
                <a:latin typeface="Roboto Light" panose="02000000000000000000" pitchFamily="2" charset="0"/>
                <a:ea typeface="Roboto Light" panose="02000000000000000000" pitchFamily="2" charset="0"/>
              </a:rPr>
              <a:t>The next step could be using a multi-product support model for marketing.</a:t>
            </a:r>
          </a:p>
        </p:txBody>
      </p:sp>
      <p:sp>
        <p:nvSpPr>
          <p:cNvPr id="38" name="Chevron 37"/>
          <p:cNvSpPr/>
          <p:nvPr/>
        </p:nvSpPr>
        <p:spPr>
          <a:xfrm>
            <a:off x="504802" y="5730515"/>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
        <p:nvSpPr>
          <p:cNvPr id="39" name="Chevron 38"/>
          <p:cNvSpPr/>
          <p:nvPr/>
        </p:nvSpPr>
        <p:spPr>
          <a:xfrm>
            <a:off x="504802" y="6115490"/>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Tree>
    <p:extLst>
      <p:ext uri="{BB962C8B-B14F-4D97-AF65-F5344CB8AC3E}">
        <p14:creationId xmlns:p14="http://schemas.microsoft.com/office/powerpoint/2010/main" val="3546003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27</a:t>
            </a:fld>
            <a:endParaRPr/>
          </a:p>
        </p:txBody>
      </p:sp>
      <p:sp>
        <p:nvSpPr>
          <p:cNvPr id="10" name="TextBox 9"/>
          <p:cNvSpPr txBox="1"/>
          <p:nvPr/>
        </p:nvSpPr>
        <p:spPr>
          <a:xfrm>
            <a:off x="284643" y="335277"/>
            <a:ext cx="7730467"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Reference studies</a:t>
            </a:r>
          </a:p>
        </p:txBody>
      </p:sp>
      <p:sp>
        <p:nvSpPr>
          <p:cNvPr id="7" name="Google Shape;454;p39"/>
          <p:cNvSpPr txBox="1">
            <a:spLocks noGrp="1"/>
          </p:cNvSpPr>
          <p:nvPr>
            <p:ph type="body" idx="1"/>
          </p:nvPr>
        </p:nvSpPr>
        <p:spPr>
          <a:xfrm>
            <a:off x="1035822" y="1473754"/>
            <a:ext cx="9842818" cy="3188557"/>
          </a:xfrm>
          <a:prstGeom prst="rect">
            <a:avLst/>
          </a:prstGeom>
        </p:spPr>
        <p:txBody>
          <a:bodyPr spcFirstLastPara="1" wrap="square" lIns="121900" tIns="121900" rIns="121900" bIns="121900" anchor="t" anchorCtr="0">
            <a:noAutofit/>
          </a:bodyPr>
          <a:lstStyle/>
          <a:p>
            <a:pPr>
              <a:buFont typeface="Wingdings" panose="05000000000000000000" pitchFamily="2" charset="2"/>
              <a:buChar char="Ø"/>
            </a:pPr>
            <a:r>
              <a:rPr lang="en-US" sz="1800" dirty="0"/>
              <a:t> </a:t>
            </a:r>
            <a:r>
              <a:rPr lang="en-US" sz="1800" i="1" dirty="0"/>
              <a:t>Lane, M., Carpenter, L., </a:t>
            </a:r>
            <a:r>
              <a:rPr lang="en-US" sz="1800" i="1" dirty="0" err="1"/>
              <a:t>Whitted</a:t>
            </a:r>
            <a:r>
              <a:rPr lang="en-US" sz="1800" i="1" dirty="0"/>
              <a:t>, T., </a:t>
            </a:r>
            <a:r>
              <a:rPr lang="en-US" sz="1800" i="1" dirty="0" err="1"/>
              <a:t>Blinn</a:t>
            </a:r>
            <a:r>
              <a:rPr lang="en-US" sz="1800" i="1" dirty="0"/>
              <a:t>, J.: Scan line methods for displaying parametrically defined surfaces. Communications ACM 23(1) (1980)</a:t>
            </a:r>
            <a:endParaRPr lang="en-US" sz="1800" dirty="0"/>
          </a:p>
          <a:p>
            <a:pPr>
              <a:buFont typeface="Wingdings" panose="05000000000000000000" pitchFamily="2" charset="2"/>
              <a:buChar char="Ø"/>
            </a:pPr>
            <a:r>
              <a:rPr lang="en-US" sz="1800" i="1" dirty="0"/>
              <a:t>Ding, C.H.Q., Peng, H.: Minimum redundancy </a:t>
            </a:r>
            <a:r>
              <a:rPr lang="en-US" sz="1800" i="1" dirty="0" err="1"/>
              <a:t>dữ</a:t>
            </a:r>
            <a:r>
              <a:rPr lang="en-US" sz="1800" i="1" dirty="0"/>
              <a:t> </a:t>
            </a:r>
            <a:r>
              <a:rPr lang="en-US" sz="1800" i="1" dirty="0" err="1"/>
              <a:t>liệu</a:t>
            </a:r>
            <a:r>
              <a:rPr lang="en-US" sz="1800" i="1" dirty="0"/>
              <a:t> selection from microarray  gene expression data. J. Bioinformatics and Comp. Biol. 3(2) (2005) 185–206</a:t>
            </a:r>
            <a:endParaRPr lang="en-US" sz="1800" dirty="0"/>
          </a:p>
          <a:p>
            <a:pPr>
              <a:buFont typeface="Wingdings" panose="05000000000000000000" pitchFamily="2" charset="2"/>
              <a:buChar char="Ø"/>
            </a:pPr>
            <a:r>
              <a:rPr lang="en-US" sz="1800" i="1" dirty="0"/>
              <a:t>Prediction of Socioeconomic Levels Using Cell Phone Records</a:t>
            </a:r>
            <a:endParaRPr lang="en-US" sz="1800" dirty="0"/>
          </a:p>
          <a:p>
            <a:pPr>
              <a:buFont typeface="Wingdings" panose="05000000000000000000" pitchFamily="2" charset="2"/>
              <a:buChar char="Ø"/>
            </a:pPr>
            <a:r>
              <a:rPr lang="en-US" sz="1800" i="1" dirty="0"/>
              <a:t>Credit Scoring for Good Enhancing Financial Inclusion with Smart(2019)</a:t>
            </a:r>
            <a:endParaRPr lang="en-US" sz="1800" dirty="0"/>
          </a:p>
          <a:p>
            <a:pPr>
              <a:buFont typeface="Wingdings" panose="05000000000000000000" pitchFamily="2" charset="2"/>
              <a:buChar char="Ø"/>
            </a:pPr>
            <a:r>
              <a:rPr lang="en-US" sz="1800" i="1" dirty="0"/>
              <a:t>Business Intelligence Applications and Data Mining Methods in Telecommunications: A Literature Review </a:t>
            </a:r>
            <a:r>
              <a:rPr lang="en-US" sz="1800" i="1" u="sng" dirty="0">
                <a:hlinkClick r:id="rId3"/>
              </a:rPr>
              <a:t>https://core.ac.uk/tải </a:t>
            </a:r>
            <a:r>
              <a:rPr lang="en-US" sz="1800" i="1" u="sng" dirty="0" err="1">
                <a:hlinkClick r:id="rId3"/>
              </a:rPr>
              <a:t>xuống</a:t>
            </a:r>
            <a:r>
              <a:rPr lang="en-US" sz="1800" i="1" u="sng" dirty="0">
                <a:hlinkClick r:id="rId3"/>
              </a:rPr>
              <a:t>/pdf/71542208.pdf</a:t>
            </a:r>
            <a:endParaRPr lang="en-US" sz="1800" i="1" u="sng" dirty="0"/>
          </a:p>
          <a:p>
            <a:pPr>
              <a:buFont typeface="Wingdings" panose="05000000000000000000" pitchFamily="2" charset="2"/>
              <a:buChar char="Ø"/>
            </a:pPr>
            <a:r>
              <a:rPr lang="en-US" sz="1800" i="1" u="sng" dirty="0"/>
              <a:t>And many other at:  http://confluence.digital.vn/x/ZyRDAg</a:t>
            </a:r>
            <a:endParaRPr lang="en-US" sz="1800" dirty="0"/>
          </a:p>
          <a:p>
            <a:pPr marL="67732" indent="0">
              <a:buNone/>
            </a:pPr>
            <a:br>
              <a:rPr lang="en-US" sz="1800" dirty="0"/>
            </a:br>
            <a:endParaRPr sz="1800" b="1" dirty="0">
              <a:solidFill>
                <a:srgbClr val="165751"/>
              </a:solidFill>
            </a:endParaRPr>
          </a:p>
        </p:txBody>
      </p:sp>
    </p:spTree>
    <p:extLst>
      <p:ext uri="{BB962C8B-B14F-4D97-AF65-F5344CB8AC3E}">
        <p14:creationId xmlns:p14="http://schemas.microsoft.com/office/powerpoint/2010/main" val="443411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28</a:t>
            </a:fld>
            <a:endParaRPr/>
          </a:p>
        </p:txBody>
      </p:sp>
      <p:sp>
        <p:nvSpPr>
          <p:cNvPr id="10" name="TextBox 9"/>
          <p:cNvSpPr txBox="1"/>
          <p:nvPr/>
        </p:nvSpPr>
        <p:spPr>
          <a:xfrm>
            <a:off x="284643" y="335277"/>
            <a:ext cx="7730467"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Notes</a:t>
            </a:r>
          </a:p>
        </p:txBody>
      </p:sp>
      <p:sp>
        <p:nvSpPr>
          <p:cNvPr id="2" name="Rectangle 1"/>
          <p:cNvSpPr/>
          <p:nvPr/>
        </p:nvSpPr>
        <p:spPr>
          <a:xfrm>
            <a:off x="1015999" y="1271475"/>
            <a:ext cx="10419645" cy="4847481"/>
          </a:xfrm>
          <a:prstGeom prst="rect">
            <a:avLst/>
          </a:prstGeom>
        </p:spPr>
        <p:txBody>
          <a:bodyPr wrap="square">
            <a:spAutoFit/>
          </a:bodyPr>
          <a:lstStyle/>
          <a:p>
            <a:pPr>
              <a:lnSpc>
                <a:spcPct val="150000"/>
              </a:lnSpc>
              <a:spcBef>
                <a:spcPts val="600"/>
              </a:spcBef>
              <a:buFont typeface="Wingdings" panose="05000000000000000000" pitchFamily="2" charset="2"/>
              <a:buChar char="Ø"/>
            </a:pPr>
            <a:r>
              <a:rPr lang="en-US" dirty="0">
                <a:latin typeface="Roboto Light" panose="02000000000000000000" pitchFamily="2" charset="0"/>
                <a:ea typeface="Roboto Light" panose="02000000000000000000" pitchFamily="2" charset="0"/>
              </a:rPr>
              <a:t>Using data for 5 months instead of 3 months can add up to about 0.03 </a:t>
            </a:r>
            <a:r>
              <a:rPr lang="en-US" dirty="0" err="1">
                <a:latin typeface="Roboto Light" panose="02000000000000000000" pitchFamily="2" charset="0"/>
                <a:ea typeface="Roboto Light" panose="02000000000000000000" pitchFamily="2" charset="0"/>
              </a:rPr>
              <a:t>gini</a:t>
            </a:r>
            <a:r>
              <a:rPr lang="en-US" dirty="0">
                <a:latin typeface="Roboto Light" panose="02000000000000000000" pitchFamily="2" charset="0"/>
                <a:ea typeface="Roboto Light" panose="02000000000000000000" pitchFamily="2" charset="0"/>
              </a:rPr>
              <a:t> index. The author proposes to use data for 6 consecutive months to increase stability.</a:t>
            </a:r>
          </a:p>
          <a:p>
            <a:pPr>
              <a:lnSpc>
                <a:spcPct val="150000"/>
              </a:lnSpc>
              <a:spcBef>
                <a:spcPts val="600"/>
              </a:spcBef>
              <a:buFont typeface="Wingdings" panose="05000000000000000000" pitchFamily="2" charset="2"/>
              <a:buChar char="Ø"/>
            </a:pPr>
            <a:r>
              <a:rPr lang="en-US" dirty="0">
                <a:latin typeface="Roboto Light" panose="02000000000000000000" pitchFamily="2" charset="0"/>
                <a:ea typeface="Roboto Light" panose="02000000000000000000" pitchFamily="2" charset="0"/>
              </a:rPr>
              <a:t>Standard dropout from the model: Subscribers have at least 1 month without incurring telecommunications transactions. When running in reality, it is possible to issue a minimum score for subscribers who have interrupted telecommunication transactions (incurred in month t but not in month t+1)</a:t>
            </a:r>
          </a:p>
          <a:p>
            <a:pPr>
              <a:lnSpc>
                <a:spcPct val="150000"/>
              </a:lnSpc>
              <a:spcBef>
                <a:spcPts val="600"/>
              </a:spcBef>
              <a:buFont typeface="Wingdings" panose="05000000000000000000" pitchFamily="2" charset="2"/>
              <a:buChar char="Ø"/>
            </a:pPr>
            <a:r>
              <a:rPr lang="en-US" dirty="0">
                <a:latin typeface="Roboto Light" panose="02000000000000000000" pitchFamily="2" charset="0"/>
                <a:ea typeface="Roboto Light" panose="02000000000000000000" pitchFamily="2" charset="0"/>
              </a:rPr>
              <a:t>With numeric data: Group into groups according to different months, turn into mean and std data of these data. These actions increased the </a:t>
            </a:r>
            <a:r>
              <a:rPr lang="en-US" dirty="0" err="1">
                <a:latin typeface="Roboto Light" panose="02000000000000000000" pitchFamily="2" charset="0"/>
                <a:ea typeface="Roboto Light" panose="02000000000000000000" pitchFamily="2" charset="0"/>
              </a:rPr>
              <a:t>gini</a:t>
            </a:r>
            <a:r>
              <a:rPr lang="en-US" dirty="0">
                <a:latin typeface="Roboto Light" panose="02000000000000000000" pitchFamily="2" charset="0"/>
                <a:ea typeface="Roboto Light" panose="02000000000000000000" pitchFamily="2" charset="0"/>
              </a:rPr>
              <a:t> index by about 0.015 compared to using the original data.</a:t>
            </a:r>
          </a:p>
          <a:p>
            <a:pPr>
              <a:lnSpc>
                <a:spcPct val="150000"/>
              </a:lnSpc>
              <a:spcBef>
                <a:spcPts val="600"/>
              </a:spcBef>
              <a:buFont typeface="Wingdings" panose="05000000000000000000" pitchFamily="2" charset="2"/>
              <a:buChar char="Ø"/>
            </a:pPr>
            <a:r>
              <a:rPr lang="en-US" dirty="0">
                <a:latin typeface="Roboto Light" panose="02000000000000000000" pitchFamily="2" charset="0"/>
                <a:ea typeface="Roboto Light" panose="02000000000000000000" pitchFamily="2" charset="0"/>
              </a:rPr>
              <a:t>For data </a:t>
            </a:r>
            <a:r>
              <a:rPr lang="en-US" dirty="0" err="1">
                <a:latin typeface="Roboto Light" panose="02000000000000000000" pitchFamily="2" charset="0"/>
                <a:ea typeface="Roboto Light" panose="02000000000000000000" pitchFamily="2" charset="0"/>
              </a:rPr>
              <a:t>categoricals</a:t>
            </a:r>
            <a:r>
              <a:rPr lang="en-US" dirty="0">
                <a:latin typeface="Roboto Light" panose="02000000000000000000" pitchFamily="2" charset="0"/>
                <a:ea typeface="Roboto Light" panose="02000000000000000000" pitchFamily="2" charset="0"/>
              </a:rPr>
              <a:t>: Encoder with label encoder normally. In the author's experience, encoder by other methods such as </a:t>
            </a:r>
            <a:r>
              <a:rPr lang="en-US" dirty="0" err="1">
                <a:latin typeface="Roboto Light" panose="02000000000000000000" pitchFamily="2" charset="0"/>
                <a:ea typeface="Roboto Light" panose="02000000000000000000" pitchFamily="2" charset="0"/>
              </a:rPr>
              <a:t>onehotencoder</a:t>
            </a:r>
            <a:r>
              <a:rPr lang="en-US" dirty="0">
                <a:latin typeface="Roboto Light" panose="02000000000000000000" pitchFamily="2" charset="0"/>
                <a:ea typeface="Roboto Light" panose="02000000000000000000" pitchFamily="2" charset="0"/>
              </a:rPr>
              <a:t>, target encoder does not improve accuracy if boosting algorithm is used.</a:t>
            </a:r>
          </a:p>
        </p:txBody>
      </p:sp>
    </p:spTree>
    <p:extLst>
      <p:ext uri="{BB962C8B-B14F-4D97-AF65-F5344CB8AC3E}">
        <p14:creationId xmlns:p14="http://schemas.microsoft.com/office/powerpoint/2010/main" val="2886022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393710" y="2120026"/>
            <a:ext cx="5168489" cy="3656660"/>
          </a:xfrm>
          <a:prstGeom prst="rect">
            <a:avLst/>
          </a:prstGeom>
          <a:noFill/>
          <a:ln>
            <a:solidFill>
              <a:srgbClr val="3B8D61"/>
            </a:solidFill>
            <a:prstDash val="sysDash"/>
          </a:ln>
        </p:spPr>
        <p:style>
          <a:lnRef idx="1">
            <a:schemeClr val="accent5"/>
          </a:lnRef>
          <a:fillRef idx="2">
            <a:schemeClr val="accent5"/>
          </a:fillRef>
          <a:effectRef idx="1">
            <a:schemeClr val="accent5"/>
          </a:effectRef>
          <a:fontRef idx="minor">
            <a:schemeClr val="dk1"/>
          </a:fontRef>
        </p:style>
        <p:txBody>
          <a:bodyPr spcFirstLastPara="1" vert="horz" wrap="square" lIns="121900" tIns="121900" rIns="121900" bIns="121900" rtlCol="0" anchor="t" anchorCtr="0">
            <a:noAutofit/>
          </a:bodyPr>
          <a:lstStyle/>
          <a:p>
            <a:pPr marL="0" indent="0">
              <a:lnSpc>
                <a:spcPts val="3000"/>
              </a:lnSpc>
              <a:buNone/>
            </a:pPr>
            <a:r>
              <a:rPr lang="en-US" sz="2000" dirty="0">
                <a:latin typeface="Roboto Light" panose="02000000000000000000" pitchFamily="2" charset="0"/>
              </a:rPr>
              <a:t>Low resource consumption, easy to run on Hadoop Spark (server) or personal machine (local).</a:t>
            </a:r>
          </a:p>
          <a:p>
            <a:pPr marL="0" indent="0">
              <a:lnSpc>
                <a:spcPts val="3000"/>
              </a:lnSpc>
              <a:buNone/>
            </a:pPr>
            <a:r>
              <a:rPr lang="en-US" sz="2000" dirty="0">
                <a:latin typeface="Roboto Light" panose="02000000000000000000" pitchFamily="2" charset="0"/>
              </a:rPr>
              <a:t>Good results on many different datasets with very few parameter settings.</a:t>
            </a:r>
          </a:p>
          <a:p>
            <a:pPr marL="0" indent="0">
              <a:lnSpc>
                <a:spcPts val="3000"/>
              </a:lnSpc>
              <a:buNone/>
            </a:pPr>
            <a:r>
              <a:rPr lang="en-US" sz="2000" dirty="0">
                <a:latin typeface="Roboto Light" panose="02000000000000000000" pitchFamily="2" charset="0"/>
              </a:rPr>
              <a:t>Good limitation of overfitting problem.</a:t>
            </a:r>
          </a:p>
          <a:p>
            <a:pPr marL="0" indent="0">
              <a:lnSpc>
                <a:spcPts val="3000"/>
              </a:lnSpc>
              <a:buNone/>
            </a:pPr>
            <a:r>
              <a:rPr lang="en-US" sz="2000" dirty="0">
                <a:latin typeface="Roboto Light" panose="02000000000000000000" pitchFamily="2" charset="0"/>
              </a:rPr>
              <a:t>Easily deal with missing data, non-numeric data, and </a:t>
            </a:r>
            <a:r>
              <a:rPr lang="en-US" sz="2000" dirty="0" err="1">
                <a:latin typeface="Roboto Light" panose="02000000000000000000" pitchFamily="2" charset="0"/>
              </a:rPr>
              <a:t>mislabelling</a:t>
            </a:r>
            <a:r>
              <a:rPr lang="en-US" sz="2000" dirty="0">
                <a:latin typeface="Roboto Light" panose="02000000000000000000" pitchFamily="2" charset="0"/>
              </a:rPr>
              <a:t>.</a:t>
            </a: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29</a:t>
            </a:fld>
            <a:endParaRPr/>
          </a:p>
        </p:txBody>
      </p:sp>
      <p:sp>
        <p:nvSpPr>
          <p:cNvPr id="9"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10" name="TextBox 9"/>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ML Algorithms Advantages</a:t>
            </a:r>
          </a:p>
        </p:txBody>
      </p:sp>
      <p:cxnSp>
        <p:nvCxnSpPr>
          <p:cNvPr id="11"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2" name="Google Shape;627;p40"/>
          <p:cNvGrpSpPr/>
          <p:nvPr/>
        </p:nvGrpSpPr>
        <p:grpSpPr>
          <a:xfrm>
            <a:off x="414577" y="349406"/>
            <a:ext cx="438355" cy="446813"/>
            <a:chOff x="3951850" y="2985350"/>
            <a:chExt cx="407950" cy="416500"/>
          </a:xfrm>
        </p:grpSpPr>
        <p:sp>
          <p:nvSpPr>
            <p:cNvPr id="13"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8" name="TextBox 17"/>
          <p:cNvSpPr txBox="1"/>
          <p:nvPr/>
        </p:nvSpPr>
        <p:spPr>
          <a:xfrm>
            <a:off x="9169490" y="6596257"/>
            <a:ext cx="3969056" cy="261610"/>
          </a:xfrm>
          <a:prstGeom prst="rect">
            <a:avLst/>
          </a:prstGeom>
          <a:noFill/>
        </p:spPr>
        <p:txBody>
          <a:bodyPr wrap="square" rtlCol="0">
            <a:spAutoFit/>
          </a:bodyPr>
          <a:lstStyle/>
          <a:p>
            <a:r>
              <a:rPr lang="en-US" sz="1100" i="1" dirty="0">
                <a:latin typeface="Roboto Light" panose="02000000000000000000" pitchFamily="2" charset="0"/>
                <a:ea typeface="Roboto Light" panose="02000000000000000000" pitchFamily="2" charset="0"/>
                <a:cs typeface="Nixie One" panose="020B0604020202020204" charset="0"/>
              </a:rPr>
              <a:t>* Chi </a:t>
            </a:r>
            <a:r>
              <a:rPr lang="en-US" sz="1100" i="1" dirty="0" err="1">
                <a:latin typeface="Roboto Light" panose="02000000000000000000" pitchFamily="2" charset="0"/>
                <a:ea typeface="Roboto Light" panose="02000000000000000000" pitchFamily="2" charset="0"/>
                <a:cs typeface="Nixie One" panose="020B0604020202020204" charset="0"/>
              </a:rPr>
              <a:t>tiết</a:t>
            </a:r>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err="1">
                <a:latin typeface="Roboto Light" panose="02000000000000000000" pitchFamily="2" charset="0"/>
                <a:ea typeface="Roboto Light" panose="02000000000000000000" pitchFamily="2" charset="0"/>
                <a:cs typeface="Nixie One" panose="020B0604020202020204" charset="0"/>
              </a:rPr>
              <a:t>kết</a:t>
            </a:r>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err="1">
                <a:latin typeface="Roboto Light" panose="02000000000000000000" pitchFamily="2" charset="0"/>
                <a:ea typeface="Roboto Light" panose="02000000000000000000" pitchFamily="2" charset="0"/>
                <a:cs typeface="Nixie One" panose="020B0604020202020204" charset="0"/>
              </a:rPr>
              <a:t>quả</a:t>
            </a:r>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err="1">
                <a:latin typeface="Roboto Light" panose="02000000000000000000" pitchFamily="2" charset="0"/>
                <a:ea typeface="Roboto Light" panose="02000000000000000000" pitchFamily="2" charset="0"/>
                <a:cs typeface="Nixie One" panose="020B0604020202020204" charset="0"/>
              </a:rPr>
              <a:t>chạy</a:t>
            </a:r>
            <a:r>
              <a:rPr lang="en-US" sz="1100" i="1" dirty="0">
                <a:latin typeface="Roboto Light" panose="02000000000000000000" pitchFamily="2" charset="0"/>
                <a:ea typeface="Roboto Light" panose="02000000000000000000" pitchFamily="2" charset="0"/>
                <a:cs typeface="Nixie One" panose="020B0604020202020204" charset="0"/>
              </a:rPr>
              <a:t> K-fold </a:t>
            </a:r>
            <a:r>
              <a:rPr lang="en-US" sz="1100" i="1" dirty="0" err="1">
                <a:latin typeface="Roboto Light" panose="02000000000000000000" pitchFamily="2" charset="0"/>
                <a:ea typeface="Roboto Light" panose="02000000000000000000" pitchFamily="2" charset="0"/>
                <a:cs typeface="Nixie One" panose="020B0604020202020204" charset="0"/>
              </a:rPr>
              <a:t>xem</a:t>
            </a:r>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err="1">
                <a:latin typeface="Roboto Light" panose="02000000000000000000" pitchFamily="2" charset="0"/>
                <a:ea typeface="Roboto Light" panose="02000000000000000000" pitchFamily="2" charset="0"/>
                <a:cs typeface="Nixie One" panose="020B0604020202020204" charset="0"/>
                <a:hlinkClick r:id="" action="ppaction://noaction"/>
              </a:rPr>
              <a:t>phần</a:t>
            </a:r>
            <a:r>
              <a:rPr lang="en-US" sz="1100" i="1" dirty="0">
                <a:latin typeface="Roboto Light" panose="02000000000000000000" pitchFamily="2" charset="0"/>
                <a:ea typeface="Roboto Light" panose="02000000000000000000" pitchFamily="2" charset="0"/>
                <a:cs typeface="Nixie One" panose="020B0604020202020204" charset="0"/>
                <a:hlinkClick r:id="" action="ppaction://noaction"/>
              </a:rPr>
              <a:t> </a:t>
            </a:r>
            <a:r>
              <a:rPr lang="en-US" sz="1100" i="1" dirty="0" err="1">
                <a:latin typeface="Roboto Light" panose="02000000000000000000" pitchFamily="2" charset="0"/>
                <a:ea typeface="Roboto Light" panose="02000000000000000000" pitchFamily="2" charset="0"/>
                <a:cs typeface="Nixie One" panose="020B0604020202020204" charset="0"/>
                <a:hlinkClick r:id="" action="ppaction://noaction"/>
              </a:rPr>
              <a:t>phụ</a:t>
            </a:r>
            <a:r>
              <a:rPr lang="en-US" sz="1100" i="1" dirty="0">
                <a:latin typeface="Roboto Light" panose="02000000000000000000" pitchFamily="2" charset="0"/>
                <a:ea typeface="Roboto Light" panose="02000000000000000000" pitchFamily="2" charset="0"/>
                <a:cs typeface="Nixie One" panose="020B0604020202020204" charset="0"/>
                <a:hlinkClick r:id="" action="ppaction://noaction"/>
              </a:rPr>
              <a:t> </a:t>
            </a:r>
            <a:r>
              <a:rPr lang="en-US" sz="1100" i="1" dirty="0" err="1">
                <a:latin typeface="Roboto Light" panose="02000000000000000000" pitchFamily="2" charset="0"/>
                <a:ea typeface="Roboto Light" panose="02000000000000000000" pitchFamily="2" charset="0"/>
                <a:cs typeface="Nixie One" panose="020B0604020202020204" charset="0"/>
                <a:hlinkClick r:id="" action="ppaction://noaction"/>
              </a:rPr>
              <a:t>lục</a:t>
            </a:r>
            <a:r>
              <a:rPr lang="en-US" sz="1100" i="1" dirty="0">
                <a:latin typeface="Roboto Light" panose="02000000000000000000" pitchFamily="2" charset="0"/>
                <a:ea typeface="Roboto Light" panose="02000000000000000000" pitchFamily="2" charset="0"/>
                <a:cs typeface="Nixie One" panose="020B0604020202020204" charset="0"/>
                <a:hlinkClick r:id="" action="ppaction://noaction"/>
              </a:rPr>
              <a:t> </a:t>
            </a:r>
            <a:endParaRPr lang="en-US" sz="1100" i="1" dirty="0">
              <a:latin typeface="Roboto Light" panose="02000000000000000000" pitchFamily="2" charset="0"/>
              <a:ea typeface="Roboto Light" panose="02000000000000000000" pitchFamily="2" charset="0"/>
              <a:cs typeface="Nixie One" panose="020B0604020202020204" charset="0"/>
            </a:endParaRPr>
          </a:p>
        </p:txBody>
      </p:sp>
      <p:sp>
        <p:nvSpPr>
          <p:cNvPr id="6" name="Rectangle 5"/>
          <p:cNvSpPr/>
          <p:nvPr/>
        </p:nvSpPr>
        <p:spPr>
          <a:xfrm>
            <a:off x="393711" y="1719917"/>
            <a:ext cx="5168488" cy="400110"/>
          </a:xfrm>
          <a:prstGeom prst="rect">
            <a:avLst/>
          </a:prstGeom>
          <a:solidFill>
            <a:srgbClr val="3B8D61"/>
          </a:solidFill>
        </p:spPr>
        <p:txBody>
          <a:bodyPr wrap="square">
            <a:spAutoFit/>
          </a:bodyPr>
          <a:lstStyle/>
          <a:p>
            <a:pPr algn="ctr"/>
            <a:r>
              <a:rPr lang="en-US" sz="2000" b="1" dirty="0">
                <a:solidFill>
                  <a:schemeClr val="bg1"/>
                </a:solidFill>
                <a:latin typeface="Roboto Light" panose="02000000000000000000" pitchFamily="2" charset="0"/>
              </a:rPr>
              <a:t>Advantages of </a:t>
            </a:r>
            <a:r>
              <a:rPr lang="en-US" sz="2000" b="1" dirty="0" err="1">
                <a:solidFill>
                  <a:schemeClr val="bg1"/>
                </a:solidFill>
                <a:latin typeface="Roboto Light" panose="02000000000000000000" pitchFamily="2" charset="0"/>
              </a:rPr>
              <a:t>LightGBM</a:t>
            </a:r>
            <a:endParaRPr lang="en-US" sz="2000" b="1" dirty="0">
              <a:solidFill>
                <a:schemeClr val="bg1"/>
              </a:solidFill>
              <a:latin typeface="Roboto Light" panose="02000000000000000000" pitchFamily="2" charset="0"/>
            </a:endParaRPr>
          </a:p>
        </p:txBody>
      </p:sp>
      <p:sp>
        <p:nvSpPr>
          <p:cNvPr id="20" name="Striped Right Arrow 19"/>
          <p:cNvSpPr/>
          <p:nvPr/>
        </p:nvSpPr>
        <p:spPr>
          <a:xfrm>
            <a:off x="5666808" y="2742987"/>
            <a:ext cx="1027506" cy="1698384"/>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Google Shape;446;p38"/>
          <p:cNvSpPr txBox="1">
            <a:spLocks/>
          </p:cNvSpPr>
          <p:nvPr/>
        </p:nvSpPr>
        <p:spPr>
          <a:xfrm>
            <a:off x="6798923" y="2108165"/>
            <a:ext cx="5168489" cy="3668521"/>
          </a:xfrm>
          <a:prstGeom prst="rect">
            <a:avLst/>
          </a:prstGeom>
          <a:noFill/>
          <a:ln w="6350" cap="flat" cmpd="sng" algn="ctr">
            <a:solidFill>
              <a:srgbClr val="3B8D61"/>
            </a:solidFill>
            <a:prstDash val="sysDash"/>
            <a:miter lim="800000"/>
          </a:ln>
        </p:spPr>
        <p:style>
          <a:lnRef idx="1">
            <a:schemeClr val="accent5"/>
          </a:lnRef>
          <a:fillRef idx="2">
            <a:schemeClr val="accent5"/>
          </a:fillRef>
          <a:effectRef idx="1">
            <a:schemeClr val="accent5"/>
          </a:effectRef>
          <a:fontRef idx="minor">
            <a:schemeClr val="dk1"/>
          </a:fontRef>
        </p:style>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dk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9pPr>
          </a:lstStyle>
          <a:p>
            <a:pPr marL="0" indent="0">
              <a:lnSpc>
                <a:spcPts val="3000"/>
              </a:lnSpc>
              <a:buNone/>
            </a:pPr>
            <a:r>
              <a:rPr lang="en-US" sz="2000" dirty="0">
                <a:latin typeface="Roboto Light" panose="02000000000000000000" pitchFamily="2" charset="0"/>
              </a:rPr>
              <a:t>Applying K-Folds next to </a:t>
            </a:r>
            <a:r>
              <a:rPr lang="en-US" sz="2000" dirty="0" err="1">
                <a:latin typeface="Roboto Light" panose="02000000000000000000" pitchFamily="2" charset="0"/>
              </a:rPr>
              <a:t>LightGBM</a:t>
            </a:r>
            <a:r>
              <a:rPr lang="en-US" sz="2000" dirty="0">
                <a:latin typeface="Roboto Light" panose="02000000000000000000" pitchFamily="2" charset="0"/>
              </a:rPr>
              <a:t> aims to give the most objective and stable results</a:t>
            </a:r>
          </a:p>
          <a:p>
            <a:pPr marL="0" indent="0">
              <a:lnSpc>
                <a:spcPts val="3000"/>
              </a:lnSpc>
              <a:buNone/>
            </a:pPr>
            <a:r>
              <a:rPr lang="en-US" sz="2000" dirty="0">
                <a:latin typeface="Roboto Light" panose="02000000000000000000" pitchFamily="2" charset="0"/>
              </a:rPr>
              <a:t>Minimize the confounding factors caused by the process of cutting the training and test sets.</a:t>
            </a:r>
          </a:p>
          <a:p>
            <a:pPr marL="0" indent="0">
              <a:lnSpc>
                <a:spcPts val="3000"/>
              </a:lnSpc>
              <a:buNone/>
            </a:pPr>
            <a:r>
              <a:rPr lang="en-US" sz="2000" dirty="0">
                <a:latin typeface="Roboto Light" panose="02000000000000000000" pitchFamily="2" charset="0"/>
              </a:rPr>
              <a:t>Method: Randomly divide the data set into 5 equal parts. Train on 4 parts in turn and test the results on the remaining set</a:t>
            </a:r>
          </a:p>
        </p:txBody>
      </p:sp>
      <p:sp>
        <p:nvSpPr>
          <p:cNvPr id="22" name="Rectangle 21"/>
          <p:cNvSpPr/>
          <p:nvPr/>
        </p:nvSpPr>
        <p:spPr>
          <a:xfrm>
            <a:off x="6798924" y="1708056"/>
            <a:ext cx="5168488" cy="400110"/>
          </a:xfrm>
          <a:prstGeom prst="rect">
            <a:avLst/>
          </a:prstGeom>
          <a:solidFill>
            <a:srgbClr val="3B8D61"/>
          </a:solidFill>
        </p:spPr>
        <p:txBody>
          <a:bodyPr wrap="square">
            <a:spAutoFit/>
          </a:bodyPr>
          <a:lstStyle/>
          <a:p>
            <a:pPr algn="ctr"/>
            <a:r>
              <a:rPr lang="en-US" sz="2000" b="1" dirty="0">
                <a:solidFill>
                  <a:schemeClr val="bg1"/>
                </a:solidFill>
                <a:latin typeface="Roboto Light" panose="02000000000000000000" pitchFamily="2" charset="0"/>
              </a:rPr>
              <a:t>Advantages of K-folds*</a:t>
            </a:r>
          </a:p>
        </p:txBody>
      </p:sp>
    </p:spTree>
    <p:extLst>
      <p:ext uri="{BB962C8B-B14F-4D97-AF65-F5344CB8AC3E}">
        <p14:creationId xmlns:p14="http://schemas.microsoft.com/office/powerpoint/2010/main" val="25081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ctrTitle"/>
          </p:nvPr>
        </p:nvSpPr>
        <p:spPr>
          <a:xfrm>
            <a:off x="5484800" y="3838333"/>
            <a:ext cx="6007600" cy="1546400"/>
          </a:xfrm>
          <a:prstGeom prst="rect">
            <a:avLst/>
          </a:prstGeom>
        </p:spPr>
        <p:txBody>
          <a:bodyPr spcFirstLastPara="1" wrap="square" lIns="121900" tIns="121900" rIns="121900" bIns="121900" anchor="b" anchorCtr="0">
            <a:noAutofit/>
          </a:bodyPr>
          <a:lstStyle/>
          <a:p>
            <a:r>
              <a:rPr lang="en-US" dirty="0"/>
              <a:t>Overview of problem</a:t>
            </a:r>
            <a:endParaRPr dirty="0"/>
          </a:p>
        </p:txBody>
      </p:sp>
      <p:sp>
        <p:nvSpPr>
          <p:cNvPr id="147" name="Google Shape;147;p16"/>
          <p:cNvSpPr txBox="1">
            <a:spLocks noGrp="1"/>
          </p:cNvSpPr>
          <p:nvPr>
            <p:ph type="subTitle" idx="1"/>
          </p:nvPr>
        </p:nvSpPr>
        <p:spPr>
          <a:xfrm>
            <a:off x="5484800" y="5310733"/>
            <a:ext cx="6007600" cy="1046400"/>
          </a:xfrm>
          <a:prstGeom prst="rect">
            <a:avLst/>
          </a:prstGeom>
        </p:spPr>
        <p:txBody>
          <a:bodyPr spcFirstLastPara="1" wrap="square" lIns="121900" tIns="121900" rIns="121900" bIns="121900" anchor="t" anchorCtr="0">
            <a:noAutofit/>
          </a:bodyPr>
          <a:lstStyle/>
          <a:p>
            <a:pPr marL="0" indent="0"/>
            <a:r>
              <a:rPr lang="en" dirty="0"/>
              <a:t>Introduction of model</a:t>
            </a:r>
            <a:endParaRPr dirty="0"/>
          </a:p>
        </p:txBody>
      </p:sp>
      <p:sp>
        <p:nvSpPr>
          <p:cNvPr id="148" name="Google Shape;148;p16"/>
          <p:cNvSpPr txBox="1"/>
          <p:nvPr/>
        </p:nvSpPr>
        <p:spPr>
          <a:xfrm>
            <a:off x="0" y="671133"/>
            <a:ext cx="4628400" cy="50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66" kern="0">
                <a:solidFill>
                  <a:srgbClr val="18637B"/>
                </a:solidFill>
                <a:latin typeface="Roboto Slab"/>
                <a:ea typeface="Roboto Slab"/>
                <a:cs typeface="Roboto Slab"/>
                <a:sym typeface="Roboto Slab"/>
              </a:rPr>
              <a:t>1</a:t>
            </a:r>
            <a:endParaRPr sz="26666" kern="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3160607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9" name="Google Shape;446;p38"/>
          <p:cNvSpPr txBox="1">
            <a:spLocks/>
          </p:cNvSpPr>
          <p:nvPr/>
        </p:nvSpPr>
        <p:spPr>
          <a:xfrm>
            <a:off x="6805179" y="2927542"/>
            <a:ext cx="4977849" cy="1575010"/>
          </a:xfrm>
          <a:prstGeom prst="rect">
            <a:avLst/>
          </a:prstGeom>
          <a:ln>
            <a:solidFill>
              <a:srgbClr val="3B8D61"/>
            </a:solidFill>
            <a:prstDash val="dash"/>
          </a:ln>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nSpc>
                <a:spcPts val="3000"/>
              </a:lnSpc>
              <a:buNone/>
            </a:pPr>
            <a:r>
              <a:rPr lang="en-US" sz="1800" dirty="0">
                <a:latin typeface="Roboto Light" panose="02000000000000000000" pitchFamily="2" charset="0"/>
                <a:ea typeface="Roboto Light" panose="02000000000000000000" pitchFamily="2" charset="0"/>
                <a:cs typeface="Nixie One" panose="020B0604020202020204" charset="0"/>
              </a:rPr>
              <a:t>The forecast model provides the distribution of model scores on the entire data set of Viettel's telecommunications customers</a:t>
            </a:r>
            <a:endParaRPr lang="en-US" sz="1800" b="1" dirty="0">
              <a:latin typeface="Roboto Light" panose="02000000000000000000" pitchFamily="2" charset="0"/>
              <a:ea typeface="Roboto Light" panose="02000000000000000000" pitchFamily="2" charset="0"/>
              <a:cs typeface="Nixie One" panose="020B0604020202020204" charset="0"/>
            </a:endParaRPr>
          </a:p>
        </p:txBody>
      </p:sp>
      <p:sp>
        <p:nvSpPr>
          <p:cNvPr id="15" name="Chevron 14"/>
          <p:cNvSpPr/>
          <p:nvPr/>
        </p:nvSpPr>
        <p:spPr>
          <a:xfrm>
            <a:off x="6424828" y="3653176"/>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
        <p:nvSpPr>
          <p:cNvPr id="12"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13" name="TextBox 12"/>
          <p:cNvSpPr txBox="1"/>
          <p:nvPr/>
        </p:nvSpPr>
        <p:spPr>
          <a:xfrm>
            <a:off x="992003" y="441434"/>
            <a:ext cx="6090968"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Model point distribution</a:t>
            </a:r>
          </a:p>
        </p:txBody>
      </p:sp>
      <p:cxnSp>
        <p:nvCxnSpPr>
          <p:cNvPr id="14" name="Google Shape;40;p5"/>
          <p:cNvCxnSpPr/>
          <p:nvPr/>
        </p:nvCxnSpPr>
        <p:spPr>
          <a:xfrm flipH="1">
            <a:off x="992004" y="221495"/>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20" name="Google Shape;627;p40"/>
          <p:cNvGrpSpPr/>
          <p:nvPr/>
        </p:nvGrpSpPr>
        <p:grpSpPr>
          <a:xfrm>
            <a:off x="414577" y="349406"/>
            <a:ext cx="438355" cy="446813"/>
            <a:chOff x="3951850" y="2985350"/>
            <a:chExt cx="407950" cy="416500"/>
          </a:xfrm>
        </p:grpSpPr>
        <p:sp>
          <p:nvSpPr>
            <p:cNvPr id="2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aphicFrame>
        <p:nvGraphicFramePr>
          <p:cNvPr id="16" name="Chart 15"/>
          <p:cNvGraphicFramePr>
            <a:graphicFrameLocks/>
          </p:cNvGraphicFramePr>
          <p:nvPr>
            <p:extLst>
              <p:ext uri="{D42A27DB-BD31-4B8C-83A1-F6EECF244321}">
                <p14:modId xmlns:p14="http://schemas.microsoft.com/office/powerpoint/2010/main" val="2651043797"/>
              </p:ext>
            </p:extLst>
          </p:nvPr>
        </p:nvGraphicFramePr>
        <p:xfrm>
          <a:off x="694872" y="1715911"/>
          <a:ext cx="5862638" cy="47099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0026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992003" y="1393434"/>
            <a:ext cx="10054400" cy="3605600"/>
          </a:xfrm>
          <a:prstGeom prst="rect">
            <a:avLst/>
          </a:prstGeom>
        </p:spPr>
        <p:txBody>
          <a:bodyPr spcFirstLastPara="1" vert="horz" wrap="square" lIns="121900" tIns="121900" rIns="121900" bIns="121900" rtlCol="0" anchor="t" anchorCtr="0">
            <a:noAutofit/>
          </a:bodyPr>
          <a:lstStyle/>
          <a:p>
            <a:pPr marL="0" indent="0">
              <a:buNone/>
            </a:pPr>
            <a:endParaRPr sz="3200" dirty="0"/>
          </a:p>
        </p:txBody>
      </p:sp>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31</a:t>
            </a:fld>
            <a:endParaRPr/>
          </a:p>
        </p:txBody>
      </p:sp>
      <p:sp>
        <p:nvSpPr>
          <p:cNvPr id="2" name="TextBox 1"/>
          <p:cNvSpPr txBox="1"/>
          <p:nvPr/>
        </p:nvSpPr>
        <p:spPr>
          <a:xfrm>
            <a:off x="397533" y="297735"/>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1318993"/>
            <a:ext cx="11199998" cy="5230538"/>
          </a:xfrm>
          <a:prstGeom prst="rect">
            <a:avLst/>
          </a:prstGeom>
        </p:spPr>
      </p:pic>
    </p:spTree>
    <p:extLst>
      <p:ext uri="{BB962C8B-B14F-4D97-AF65-F5344CB8AC3E}">
        <p14:creationId xmlns:p14="http://schemas.microsoft.com/office/powerpoint/2010/main" val="3835878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992003" y="1393434"/>
            <a:ext cx="10054400" cy="3605600"/>
          </a:xfrm>
          <a:prstGeom prst="rect">
            <a:avLst/>
          </a:prstGeom>
        </p:spPr>
        <p:txBody>
          <a:bodyPr spcFirstLastPara="1" vert="horz" wrap="square" lIns="121900" tIns="121900" rIns="121900" bIns="121900" rtlCol="0" anchor="t" anchorCtr="0">
            <a:noAutofit/>
          </a:bodyPr>
          <a:lstStyle/>
          <a:p>
            <a:pPr marL="0" indent="0">
              <a:buNone/>
            </a:pPr>
            <a:endParaRPr sz="3200" dirty="0"/>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32</a:t>
            </a:fld>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925" y="1215470"/>
            <a:ext cx="10679289" cy="5157249"/>
          </a:xfrm>
          <a:prstGeom prst="rect">
            <a:avLst/>
          </a:prstGeom>
        </p:spPr>
      </p:pic>
      <p:sp>
        <p:nvSpPr>
          <p:cNvPr id="10" name="TextBox 9"/>
          <p:cNvSpPr txBox="1"/>
          <p:nvPr/>
        </p:nvSpPr>
        <p:spPr>
          <a:xfrm>
            <a:off x="397533" y="297735"/>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variables</a:t>
            </a:r>
          </a:p>
        </p:txBody>
      </p:sp>
    </p:spTree>
    <p:extLst>
      <p:ext uri="{BB962C8B-B14F-4D97-AF65-F5344CB8AC3E}">
        <p14:creationId xmlns:p14="http://schemas.microsoft.com/office/powerpoint/2010/main" val="88652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992003" y="1393434"/>
            <a:ext cx="10054400" cy="3605600"/>
          </a:xfrm>
          <a:prstGeom prst="rect">
            <a:avLst/>
          </a:prstGeom>
        </p:spPr>
        <p:txBody>
          <a:bodyPr spcFirstLastPara="1" vert="horz" wrap="square" lIns="121900" tIns="121900" rIns="121900" bIns="121900" rtlCol="0" anchor="t" anchorCtr="0">
            <a:noAutofit/>
          </a:bodyPr>
          <a:lstStyle/>
          <a:p>
            <a:pPr marL="0" indent="0">
              <a:buNone/>
            </a:pPr>
            <a:endParaRPr sz="3200" dirty="0"/>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33</a:t>
            </a:fld>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07" y="1215470"/>
            <a:ext cx="11283075" cy="5255732"/>
          </a:xfrm>
          <a:prstGeom prst="rect">
            <a:avLst/>
          </a:prstGeom>
        </p:spPr>
      </p:pic>
      <p:sp>
        <p:nvSpPr>
          <p:cNvPr id="10" name="TextBox 9"/>
          <p:cNvSpPr txBox="1"/>
          <p:nvPr/>
        </p:nvSpPr>
        <p:spPr>
          <a:xfrm>
            <a:off x="397533" y="297735"/>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variables</a:t>
            </a:r>
          </a:p>
        </p:txBody>
      </p:sp>
    </p:spTree>
    <p:extLst>
      <p:ext uri="{BB962C8B-B14F-4D97-AF65-F5344CB8AC3E}">
        <p14:creationId xmlns:p14="http://schemas.microsoft.com/office/powerpoint/2010/main" val="1001019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992003" y="1393434"/>
            <a:ext cx="10054400" cy="3605600"/>
          </a:xfrm>
          <a:prstGeom prst="rect">
            <a:avLst/>
          </a:prstGeom>
        </p:spPr>
        <p:txBody>
          <a:bodyPr spcFirstLastPara="1" vert="horz" wrap="square" lIns="121900" tIns="121900" rIns="121900" bIns="121900" rtlCol="0" anchor="t" anchorCtr="0">
            <a:noAutofit/>
          </a:bodyPr>
          <a:lstStyle/>
          <a:p>
            <a:pPr marL="0" indent="0">
              <a:buNone/>
            </a:pPr>
            <a:endParaRPr sz="3200" dirty="0"/>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34</a:t>
            </a:fld>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17" y="1334327"/>
            <a:ext cx="11283075" cy="5307540"/>
          </a:xfrm>
          <a:prstGeom prst="rect">
            <a:avLst/>
          </a:prstGeom>
        </p:spPr>
      </p:pic>
      <p:sp>
        <p:nvSpPr>
          <p:cNvPr id="10" name="TextBox 9"/>
          <p:cNvSpPr txBox="1"/>
          <p:nvPr/>
        </p:nvSpPr>
        <p:spPr>
          <a:xfrm>
            <a:off x="397533" y="297735"/>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variables</a:t>
            </a:r>
          </a:p>
        </p:txBody>
      </p:sp>
    </p:spTree>
    <p:extLst>
      <p:ext uri="{BB962C8B-B14F-4D97-AF65-F5344CB8AC3E}">
        <p14:creationId xmlns:p14="http://schemas.microsoft.com/office/powerpoint/2010/main" val="672962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35</a:t>
            </a:fld>
            <a:endParaRPr/>
          </a:p>
        </p:txBody>
      </p:sp>
      <p:sp>
        <p:nvSpPr>
          <p:cNvPr id="10" name="TextBox 9"/>
          <p:cNvSpPr txBox="1"/>
          <p:nvPr/>
        </p:nvSpPr>
        <p:spPr>
          <a:xfrm>
            <a:off x="284643" y="335277"/>
            <a:ext cx="7730467" cy="646331"/>
          </a:xfrm>
          <a:prstGeom prst="rect">
            <a:avLst/>
          </a:prstGeom>
          <a:noFill/>
        </p:spPr>
        <p:txBody>
          <a:bodyPr wrap="square" rtlCol="0">
            <a:spAutoFit/>
          </a:bodyPr>
          <a:lstStyle/>
          <a:p>
            <a:r>
              <a:rPr lang="vi-VN" sz="3600" dirty="0">
                <a:solidFill>
                  <a:schemeClr val="bg1"/>
                </a:solidFill>
                <a:latin typeface="Roboto Slab" panose="020B0604020202020204" charset="0"/>
                <a:ea typeface="Roboto Slab" panose="020B0604020202020204" charset="0"/>
              </a:rPr>
              <a:t>Correlation coefficient heatmap</a:t>
            </a:r>
            <a:endParaRPr lang="en-US" sz="3600" dirty="0">
              <a:solidFill>
                <a:schemeClr val="bg1"/>
              </a:solidFill>
              <a:latin typeface="Roboto Slab" panose="020B0604020202020204" charset="0"/>
              <a:ea typeface="Roboto Slab" panose="020B060402020202020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113" y="1240135"/>
            <a:ext cx="9903585" cy="5401732"/>
          </a:xfrm>
          <a:prstGeom prst="rect">
            <a:avLst/>
          </a:prstGeom>
        </p:spPr>
      </p:pic>
    </p:spTree>
    <p:extLst>
      <p:ext uri="{BB962C8B-B14F-4D97-AF65-F5344CB8AC3E}">
        <p14:creationId xmlns:p14="http://schemas.microsoft.com/office/powerpoint/2010/main" val="3336881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5547" y="1128889"/>
            <a:ext cx="6645551" cy="5296978"/>
          </a:xfrm>
          <a:prstGeom prst="rect">
            <a:avLst/>
          </a:prstGeom>
        </p:spPr>
      </p:pic>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36</a:t>
            </a:fld>
            <a:endParaRPr/>
          </a:p>
        </p:txBody>
      </p:sp>
      <p:sp>
        <p:nvSpPr>
          <p:cNvPr id="2" name="TextBox 1"/>
          <p:cNvSpPr txBox="1"/>
          <p:nvPr/>
        </p:nvSpPr>
        <p:spPr>
          <a:xfrm>
            <a:off x="259398" y="249523"/>
            <a:ext cx="6449319"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Result evaluation</a:t>
            </a:r>
          </a:p>
        </p:txBody>
      </p:sp>
      <p:sp>
        <p:nvSpPr>
          <p:cNvPr id="5" name="Rectangle 4"/>
          <p:cNvSpPr/>
          <p:nvPr/>
        </p:nvSpPr>
        <p:spPr>
          <a:xfrm>
            <a:off x="564446" y="1648724"/>
            <a:ext cx="4651022" cy="3831818"/>
          </a:xfrm>
          <a:prstGeom prst="rect">
            <a:avLst/>
          </a:prstGeom>
        </p:spPr>
        <p:txBody>
          <a:bodyPr wrap="square">
            <a:spAutoFit/>
          </a:bodyPr>
          <a:lstStyle/>
          <a:p>
            <a:pPr>
              <a:lnSpc>
                <a:spcPct val="150000"/>
              </a:lnSpc>
            </a:pPr>
            <a:r>
              <a:rPr lang="en-US" dirty="0"/>
              <a:t>The model's plausibility is partially reflected in the Top of the Most Important Lists. Here we have:</a:t>
            </a:r>
          </a:p>
          <a:p>
            <a:pPr>
              <a:lnSpc>
                <a:spcPct val="150000"/>
              </a:lnSpc>
            </a:pPr>
            <a:r>
              <a:rPr lang="en-US" dirty="0"/>
              <a:t>Group data related to call frequency during office hours.</a:t>
            </a:r>
          </a:p>
          <a:p>
            <a:pPr>
              <a:lnSpc>
                <a:spcPct val="150000"/>
              </a:lnSpc>
            </a:pPr>
            <a:r>
              <a:rPr lang="en-US" dirty="0"/>
              <a:t>Group of data related to the frequency of telecommunications advances.</a:t>
            </a:r>
          </a:p>
          <a:p>
            <a:pPr>
              <a:lnSpc>
                <a:spcPct val="150000"/>
              </a:lnSpc>
            </a:pPr>
            <a:r>
              <a:rPr lang="en-US" dirty="0"/>
              <a:t>Groups are concerned with the subscriber's two-way interactions.</a:t>
            </a:r>
          </a:p>
        </p:txBody>
      </p:sp>
    </p:spTree>
    <p:extLst>
      <p:ext uri="{BB962C8B-B14F-4D97-AF65-F5344CB8AC3E}">
        <p14:creationId xmlns:p14="http://schemas.microsoft.com/office/powerpoint/2010/main" val="1323744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37</a:t>
            </a:fld>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811" y="1668395"/>
            <a:ext cx="9132982" cy="3521209"/>
          </a:xfrm>
          <a:prstGeom prst="rect">
            <a:avLst/>
          </a:prstGeom>
        </p:spPr>
      </p:pic>
      <p:sp>
        <p:nvSpPr>
          <p:cNvPr id="4" name="TextBox 3"/>
          <p:cNvSpPr txBox="1"/>
          <p:nvPr/>
        </p:nvSpPr>
        <p:spPr>
          <a:xfrm>
            <a:off x="877814" y="5718537"/>
            <a:ext cx="10682008" cy="646331"/>
          </a:xfrm>
          <a:prstGeom prst="rect">
            <a:avLst/>
          </a:prstGeom>
          <a:noFill/>
          <a:ln>
            <a:solidFill>
              <a:srgbClr val="3B8D6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latin typeface="Roboto Light" panose="02000000000000000000" pitchFamily="2" charset="0"/>
              </a:rPr>
              <a:t>The models performed on different train and test sets all give very small standard deviation results, proving the very high stability of these models, because the dataset is large enough.</a:t>
            </a:r>
          </a:p>
        </p:txBody>
      </p:sp>
      <p:sp>
        <p:nvSpPr>
          <p:cNvPr id="10" name="TextBox 9"/>
          <p:cNvSpPr txBox="1"/>
          <p:nvPr/>
        </p:nvSpPr>
        <p:spPr>
          <a:xfrm>
            <a:off x="259398" y="249523"/>
            <a:ext cx="6449319"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Result evaluation</a:t>
            </a:r>
          </a:p>
        </p:txBody>
      </p:sp>
    </p:spTree>
    <p:extLst>
      <p:ext uri="{BB962C8B-B14F-4D97-AF65-F5344CB8AC3E}">
        <p14:creationId xmlns:p14="http://schemas.microsoft.com/office/powerpoint/2010/main" val="212883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a:t>
            </a:fld>
            <a:endParaRPr/>
          </a:p>
        </p:txBody>
      </p:sp>
      <p:sp>
        <p:nvSpPr>
          <p:cNvPr id="8" name="Google Shape;445;p38"/>
          <p:cNvSpPr txBox="1">
            <a:spLocks noGrp="1"/>
          </p:cNvSpPr>
          <p:nvPr>
            <p:ph type="title"/>
          </p:nvPr>
        </p:nvSpPr>
        <p:spPr>
          <a:xfrm>
            <a:off x="992003" y="199697"/>
            <a:ext cx="3513089" cy="241738"/>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9" name="TextBox 8"/>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Current model problem</a:t>
            </a:r>
          </a:p>
        </p:txBody>
      </p:sp>
      <p:cxnSp>
        <p:nvCxnSpPr>
          <p:cNvPr id="10"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1" name="Google Shape;828;p40"/>
          <p:cNvGrpSpPr/>
          <p:nvPr/>
        </p:nvGrpSpPr>
        <p:grpSpPr>
          <a:xfrm>
            <a:off x="407088" y="266851"/>
            <a:ext cx="444565" cy="554393"/>
            <a:chOff x="6718575" y="2318625"/>
            <a:chExt cx="256950" cy="407375"/>
          </a:xfrm>
        </p:grpSpPr>
        <p:sp>
          <p:nvSpPr>
            <p:cNvPr id="12" name="Google Shape;829;p4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830;p4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831;p4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832;p4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833;p4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834;p4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835;p4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836;p40"/>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0" name="Rectangle 19"/>
          <p:cNvSpPr/>
          <p:nvPr/>
        </p:nvSpPr>
        <p:spPr>
          <a:xfrm>
            <a:off x="1046227" y="1267561"/>
            <a:ext cx="5633827" cy="2709768"/>
          </a:xfrm>
          <a:prstGeom prst="rect">
            <a:avLst/>
          </a:prstGeom>
          <a:solidFill>
            <a:srgbClr val="94BF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grpSp>
        <p:nvGrpSpPr>
          <p:cNvPr id="21" name="Google Shape;596;p40"/>
          <p:cNvGrpSpPr/>
          <p:nvPr/>
        </p:nvGrpSpPr>
        <p:grpSpPr>
          <a:xfrm>
            <a:off x="2364429" y="1602411"/>
            <a:ext cx="427063" cy="727873"/>
            <a:chOff x="3384375" y="2267500"/>
            <a:chExt cx="203375" cy="507825"/>
          </a:xfrm>
          <a:solidFill>
            <a:srgbClr val="165751"/>
          </a:solidFill>
        </p:grpSpPr>
        <p:sp>
          <p:nvSpPr>
            <p:cNvPr id="22"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sp>
          <p:nvSpPr>
            <p:cNvPr id="23"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grpSp>
      <p:grpSp>
        <p:nvGrpSpPr>
          <p:cNvPr id="24" name="Google Shape;596;p40"/>
          <p:cNvGrpSpPr/>
          <p:nvPr/>
        </p:nvGrpSpPr>
        <p:grpSpPr>
          <a:xfrm>
            <a:off x="2882019" y="1602411"/>
            <a:ext cx="427063" cy="727873"/>
            <a:chOff x="3384375" y="2267500"/>
            <a:chExt cx="203375" cy="507825"/>
          </a:xfrm>
          <a:solidFill>
            <a:srgbClr val="165751"/>
          </a:solidFill>
        </p:grpSpPr>
        <p:sp>
          <p:nvSpPr>
            <p:cNvPr id="25"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sp>
          <p:nvSpPr>
            <p:cNvPr id="26"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grpSp>
      <p:grpSp>
        <p:nvGrpSpPr>
          <p:cNvPr id="27" name="Google Shape;596;p40"/>
          <p:cNvGrpSpPr/>
          <p:nvPr/>
        </p:nvGrpSpPr>
        <p:grpSpPr>
          <a:xfrm>
            <a:off x="3377824" y="1602411"/>
            <a:ext cx="427063" cy="727873"/>
            <a:chOff x="3384375" y="2267500"/>
            <a:chExt cx="203375" cy="507825"/>
          </a:xfrm>
          <a:solidFill>
            <a:srgbClr val="165751"/>
          </a:solidFill>
        </p:grpSpPr>
        <p:sp>
          <p:nvSpPr>
            <p:cNvPr id="28"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29"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30" name="Google Shape;596;p40"/>
          <p:cNvGrpSpPr/>
          <p:nvPr/>
        </p:nvGrpSpPr>
        <p:grpSpPr>
          <a:xfrm>
            <a:off x="3895415" y="1602411"/>
            <a:ext cx="427063" cy="727873"/>
            <a:chOff x="3384375" y="2267500"/>
            <a:chExt cx="203375" cy="507825"/>
          </a:xfrm>
          <a:solidFill>
            <a:srgbClr val="165751"/>
          </a:solidFill>
        </p:grpSpPr>
        <p:sp>
          <p:nvSpPr>
            <p:cNvPr id="31"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32"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33" name="Google Shape;596;p40"/>
          <p:cNvGrpSpPr/>
          <p:nvPr/>
        </p:nvGrpSpPr>
        <p:grpSpPr>
          <a:xfrm>
            <a:off x="4355661" y="1602411"/>
            <a:ext cx="427063" cy="727873"/>
            <a:chOff x="3384375" y="2267500"/>
            <a:chExt cx="203375" cy="507825"/>
          </a:xfrm>
          <a:solidFill>
            <a:srgbClr val="165751"/>
          </a:solidFill>
        </p:grpSpPr>
        <p:sp>
          <p:nvSpPr>
            <p:cNvPr id="34"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35"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36" name="Google Shape;596;p40"/>
          <p:cNvGrpSpPr/>
          <p:nvPr/>
        </p:nvGrpSpPr>
        <p:grpSpPr>
          <a:xfrm>
            <a:off x="4873252" y="1602411"/>
            <a:ext cx="427063" cy="727873"/>
            <a:chOff x="3384375" y="2267500"/>
            <a:chExt cx="203375" cy="507825"/>
          </a:xfrm>
          <a:solidFill>
            <a:srgbClr val="165751"/>
          </a:solidFill>
        </p:grpSpPr>
        <p:sp>
          <p:nvSpPr>
            <p:cNvPr id="37"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38"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39" name="Google Shape;596;p40"/>
          <p:cNvGrpSpPr/>
          <p:nvPr/>
        </p:nvGrpSpPr>
        <p:grpSpPr>
          <a:xfrm>
            <a:off x="1154860" y="1602411"/>
            <a:ext cx="427063" cy="727873"/>
            <a:chOff x="3384375" y="2267500"/>
            <a:chExt cx="203375" cy="507825"/>
          </a:xfrm>
          <a:solidFill>
            <a:srgbClr val="165751"/>
          </a:solidFill>
        </p:grpSpPr>
        <p:sp>
          <p:nvSpPr>
            <p:cNvPr id="40"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grpFill/>
            <a:ln w="9525" cap="rnd" cmpd="sng">
              <a:solidFill>
                <a:srgbClr val="16575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41"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grpFill/>
            <a:ln w="9525" cap="rnd" cmpd="sng">
              <a:solidFill>
                <a:srgbClr val="16575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42" name="Google Shape;596;p40"/>
          <p:cNvGrpSpPr/>
          <p:nvPr/>
        </p:nvGrpSpPr>
        <p:grpSpPr>
          <a:xfrm>
            <a:off x="1672450" y="1602411"/>
            <a:ext cx="427063" cy="727873"/>
            <a:chOff x="3384375" y="2267500"/>
            <a:chExt cx="203375" cy="507825"/>
          </a:xfrm>
          <a:solidFill>
            <a:srgbClr val="165751"/>
          </a:solidFill>
        </p:grpSpPr>
        <p:sp>
          <p:nvSpPr>
            <p:cNvPr id="43"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grpFill/>
            <a:ln w="9525" cap="rnd" cmpd="sng">
              <a:solidFill>
                <a:srgbClr val="16575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44"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grpFill/>
            <a:ln w="9525" cap="rnd" cmpd="sng">
              <a:solidFill>
                <a:srgbClr val="16575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45" name="Google Shape;596;p40"/>
          <p:cNvGrpSpPr/>
          <p:nvPr/>
        </p:nvGrpSpPr>
        <p:grpSpPr>
          <a:xfrm>
            <a:off x="5390842" y="1602411"/>
            <a:ext cx="427063" cy="727873"/>
            <a:chOff x="3384375" y="2267500"/>
            <a:chExt cx="203375" cy="507825"/>
          </a:xfrm>
          <a:solidFill>
            <a:srgbClr val="165751"/>
          </a:solidFill>
        </p:grpSpPr>
        <p:sp>
          <p:nvSpPr>
            <p:cNvPr id="46"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47"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48" name="Google Shape;596;p40"/>
          <p:cNvGrpSpPr/>
          <p:nvPr/>
        </p:nvGrpSpPr>
        <p:grpSpPr>
          <a:xfrm>
            <a:off x="5908432" y="1602411"/>
            <a:ext cx="427063" cy="727873"/>
            <a:chOff x="3384375" y="2267500"/>
            <a:chExt cx="203375" cy="507825"/>
          </a:xfrm>
          <a:solidFill>
            <a:srgbClr val="165751"/>
          </a:solidFill>
        </p:grpSpPr>
        <p:sp>
          <p:nvSpPr>
            <p:cNvPr id="49"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50"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sp>
        <p:nvSpPr>
          <p:cNvPr id="51" name="TextBox 50"/>
          <p:cNvSpPr txBox="1"/>
          <p:nvPr/>
        </p:nvSpPr>
        <p:spPr>
          <a:xfrm>
            <a:off x="1581923" y="2433631"/>
            <a:ext cx="4753572" cy="1415772"/>
          </a:xfrm>
          <a:prstGeom prst="rect">
            <a:avLst/>
          </a:prstGeom>
          <a:noFill/>
        </p:spPr>
        <p:txBody>
          <a:bodyPr wrap="square" rtlCol="0">
            <a:spAutoFit/>
          </a:bodyPr>
          <a:lstStyle/>
          <a:p>
            <a:pPr algn="ctr"/>
            <a:r>
              <a:rPr lang="en-US" sz="3200" b="1" dirty="0">
                <a:solidFill>
                  <a:schemeClr val="bg1"/>
                </a:solidFill>
                <a:latin typeface="Roboto Light" panose="02000000000000000000" pitchFamily="2" charset="0"/>
                <a:ea typeface="Roboto Light" panose="02000000000000000000" pitchFamily="2" charset="0"/>
                <a:cs typeface="Nixie One" panose="020B0604020202020204" charset="0"/>
              </a:rPr>
              <a:t>80%</a:t>
            </a:r>
          </a:p>
          <a:p>
            <a:pPr algn="ctr"/>
            <a:r>
              <a:rPr lang="en-US" b="1" dirty="0">
                <a:solidFill>
                  <a:schemeClr val="bg1"/>
                </a:solidFill>
                <a:latin typeface="Roboto Light" panose="02000000000000000000" pitchFamily="2" charset="0"/>
                <a:ea typeface="Roboto Light" panose="02000000000000000000" pitchFamily="2" charset="0"/>
                <a:cs typeface="Nixie One" panose="020B0604020202020204" charset="0"/>
              </a:rPr>
              <a:t>Borrowers with no credit history make it difficult to score credit using traditional methods*</a:t>
            </a:r>
          </a:p>
        </p:txBody>
      </p:sp>
      <p:cxnSp>
        <p:nvCxnSpPr>
          <p:cNvPr id="53" name="Straight Connector 52"/>
          <p:cNvCxnSpPr/>
          <p:nvPr/>
        </p:nvCxnSpPr>
        <p:spPr>
          <a:xfrm>
            <a:off x="2195646" y="1390246"/>
            <a:ext cx="0" cy="1052516"/>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54" name="Right Arrow 53"/>
          <p:cNvSpPr/>
          <p:nvPr/>
        </p:nvSpPr>
        <p:spPr>
          <a:xfrm>
            <a:off x="6680055" y="1941785"/>
            <a:ext cx="1172270" cy="1361320"/>
          </a:xfrm>
          <a:prstGeom prst="rightArrow">
            <a:avLst>
              <a:gd name="adj1" fmla="val 50000"/>
              <a:gd name="adj2" fmla="val 57901"/>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sp>
        <p:nvSpPr>
          <p:cNvPr id="55" name="Rectangle 54"/>
          <p:cNvSpPr/>
          <p:nvPr/>
        </p:nvSpPr>
        <p:spPr>
          <a:xfrm>
            <a:off x="7852325" y="1267561"/>
            <a:ext cx="3628480" cy="2709768"/>
          </a:xfrm>
          <a:prstGeom prst="rect">
            <a:avLst/>
          </a:prstGeom>
          <a:solidFill>
            <a:srgbClr val="12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grpSp>
        <p:nvGrpSpPr>
          <p:cNvPr id="56" name="Google Shape;596;p40"/>
          <p:cNvGrpSpPr/>
          <p:nvPr/>
        </p:nvGrpSpPr>
        <p:grpSpPr>
          <a:xfrm>
            <a:off x="9525011" y="1617159"/>
            <a:ext cx="427063" cy="727873"/>
            <a:chOff x="3384375" y="2267500"/>
            <a:chExt cx="203375" cy="507825"/>
          </a:xfrm>
          <a:solidFill>
            <a:srgbClr val="165751"/>
          </a:solidFill>
        </p:grpSpPr>
        <p:sp>
          <p:nvSpPr>
            <p:cNvPr id="57"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sp>
          <p:nvSpPr>
            <p:cNvPr id="58"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grpSp>
      <p:pic>
        <p:nvPicPr>
          <p:cNvPr id="59" name="Picture 58"/>
          <p:cNvPicPr>
            <a:picLocks noChangeAspect="1"/>
          </p:cNvPicPr>
          <p:nvPr/>
        </p:nvPicPr>
        <p:blipFill rotWithShape="1">
          <a:blip r:embed="rId3" cstate="print">
            <a:extLst>
              <a:ext uri="{28A0092B-C50C-407E-A947-70E740481C1C}">
                <a14:useLocalDpi xmlns:a14="http://schemas.microsoft.com/office/drawing/2010/main" val="0"/>
              </a:ext>
            </a:extLst>
          </a:blip>
          <a:srcRect b="18769"/>
          <a:stretch/>
        </p:blipFill>
        <p:spPr>
          <a:xfrm>
            <a:off x="9032183" y="2363802"/>
            <a:ext cx="1412171" cy="860343"/>
          </a:xfrm>
          <a:prstGeom prst="rect">
            <a:avLst/>
          </a:prstGeom>
        </p:spPr>
      </p:pic>
      <p:sp>
        <p:nvSpPr>
          <p:cNvPr id="60" name="TextBox 59"/>
          <p:cNvSpPr txBox="1"/>
          <p:nvPr/>
        </p:nvSpPr>
        <p:spPr>
          <a:xfrm>
            <a:off x="7955950" y="3246794"/>
            <a:ext cx="3564636" cy="584775"/>
          </a:xfrm>
          <a:prstGeom prst="rect">
            <a:avLst/>
          </a:prstGeom>
          <a:noFill/>
        </p:spPr>
        <p:txBody>
          <a:bodyPr wrap="square" rtlCol="0">
            <a:spAutoFit/>
          </a:bodyPr>
          <a:lstStyle/>
          <a:p>
            <a:pPr algn="ctr"/>
            <a:r>
              <a:rPr lang="en-US" sz="1600" b="1" dirty="0">
                <a:solidFill>
                  <a:schemeClr val="bg1"/>
                </a:solidFill>
                <a:latin typeface="Roboto Light" panose="02000000000000000000" pitchFamily="2" charset="0"/>
                <a:ea typeface="Roboto Light" panose="02000000000000000000" pitchFamily="2" charset="0"/>
                <a:cs typeface="Nixie One" panose="020B0604020202020204" charset="0"/>
              </a:rPr>
              <a:t>Many organizations have used telecommunications data to rank</a:t>
            </a:r>
            <a:endParaRPr lang="en-US" sz="1050" b="1" dirty="0">
              <a:solidFill>
                <a:schemeClr val="bg1"/>
              </a:solidFill>
              <a:latin typeface="Roboto Light" panose="02000000000000000000" pitchFamily="2" charset="0"/>
              <a:ea typeface="Roboto Light" panose="02000000000000000000" pitchFamily="2" charset="0"/>
              <a:cs typeface="Nixie One" panose="020B0604020202020204" charset="0"/>
            </a:endParaRPr>
          </a:p>
        </p:txBody>
      </p:sp>
      <p:sp>
        <p:nvSpPr>
          <p:cNvPr id="6" name="Rectangle 5"/>
          <p:cNvSpPr/>
          <p:nvPr/>
        </p:nvSpPr>
        <p:spPr>
          <a:xfrm>
            <a:off x="931119" y="4711483"/>
            <a:ext cx="5767845" cy="1977464"/>
          </a:xfrm>
          <a:prstGeom prst="rect">
            <a:avLst/>
          </a:prstGeom>
          <a:ln>
            <a:solidFill>
              <a:srgbClr val="18637B"/>
            </a:solidFill>
            <a:prstDash val="dash"/>
          </a:ln>
        </p:spPr>
        <p:txBody>
          <a:bodyPr wrap="square">
            <a:spAutoFit/>
          </a:bodyPr>
          <a:lstStyle/>
          <a:p>
            <a:pPr>
              <a:lnSpc>
                <a:spcPts val="3000"/>
              </a:lnSpc>
            </a:pPr>
            <a:r>
              <a:rPr lang="en-US" dirty="0">
                <a:latin typeface="Roboto Light" panose="020B0604020202020204" charset="0"/>
                <a:ea typeface="Roboto Light" panose="020B0604020202020204" charset="0"/>
              </a:rPr>
              <a:t>Viettel, with the great advantage of holding 55% of the telecommunications market share in Vietnam, is able to help millions of Vietnamese people have credit scores, to access capital, and at the same time, help credit institutions reduce risks when Disbursement.</a:t>
            </a:r>
          </a:p>
        </p:txBody>
      </p:sp>
      <p:sp>
        <p:nvSpPr>
          <p:cNvPr id="68" name="Right Arrow 67"/>
          <p:cNvSpPr/>
          <p:nvPr/>
        </p:nvSpPr>
        <p:spPr>
          <a:xfrm rot="5400000">
            <a:off x="9317561" y="3588148"/>
            <a:ext cx="841414" cy="1684050"/>
          </a:xfrm>
          <a:prstGeom prst="rightArrow">
            <a:avLst>
              <a:gd name="adj1" fmla="val 50000"/>
              <a:gd name="adj2" fmla="val 57901"/>
            </a:avLst>
          </a:prstGeom>
          <a:solidFill>
            <a:srgbClr val="12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pic>
        <p:nvPicPr>
          <p:cNvPr id="69" name="Picture 2" descr="Trusting Social - JobSeekers.vn - IT Jobs in Vietn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2325" y="5072891"/>
            <a:ext cx="2117661" cy="49827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KT Corporation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8354" y="5940104"/>
            <a:ext cx="660023" cy="53791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6" cstate="print">
            <a:extLst>
              <a:ext uri="{28A0092B-C50C-407E-A947-70E740481C1C}">
                <a14:useLocalDpi xmlns:a14="http://schemas.microsoft.com/office/drawing/2010/main" val="0"/>
              </a:ext>
            </a:extLst>
          </a:blip>
          <a:srcRect l="23816" t="17867" r="20692" b="22503"/>
          <a:stretch/>
        </p:blipFill>
        <p:spPr>
          <a:xfrm>
            <a:off x="10168420" y="5729920"/>
            <a:ext cx="973487" cy="784540"/>
          </a:xfrm>
          <a:prstGeom prst="rect">
            <a:avLst/>
          </a:prstGeom>
        </p:spPr>
      </p:pic>
      <p:pic>
        <p:nvPicPr>
          <p:cNvPr id="72" name="Picture 71"/>
          <p:cNvPicPr>
            <a:picLocks noChangeAspect="1"/>
          </p:cNvPicPr>
          <p:nvPr/>
        </p:nvPicPr>
        <p:blipFill rotWithShape="1">
          <a:blip r:embed="rId7" cstate="print">
            <a:extLst>
              <a:ext uri="{28A0092B-C50C-407E-A947-70E740481C1C}">
                <a14:useLocalDpi xmlns:a14="http://schemas.microsoft.com/office/drawing/2010/main" val="0"/>
              </a:ext>
            </a:extLst>
          </a:blip>
          <a:srcRect l="13304" t="16061" r="9409" b="14426"/>
          <a:stretch/>
        </p:blipFill>
        <p:spPr>
          <a:xfrm>
            <a:off x="10269529" y="4850880"/>
            <a:ext cx="771268" cy="693685"/>
          </a:xfrm>
          <a:prstGeom prst="rect">
            <a:avLst/>
          </a:prstGeom>
        </p:spPr>
      </p:pic>
      <p:sp>
        <p:nvSpPr>
          <p:cNvPr id="73" name="Right Arrow 72"/>
          <p:cNvSpPr/>
          <p:nvPr/>
        </p:nvSpPr>
        <p:spPr>
          <a:xfrm rot="10800000">
            <a:off x="6840585" y="4906135"/>
            <a:ext cx="841414" cy="1684050"/>
          </a:xfrm>
          <a:prstGeom prst="rightArrow">
            <a:avLst>
              <a:gd name="adj1" fmla="val 50000"/>
              <a:gd name="adj2" fmla="val 57901"/>
            </a:avLst>
          </a:prstGeom>
          <a:solidFill>
            <a:srgbClr val="12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sp>
        <p:nvSpPr>
          <p:cNvPr id="74" name="TextBox 73"/>
          <p:cNvSpPr txBox="1"/>
          <p:nvPr/>
        </p:nvSpPr>
        <p:spPr>
          <a:xfrm>
            <a:off x="9589271" y="6614300"/>
            <a:ext cx="3612995" cy="261610"/>
          </a:xfrm>
          <a:prstGeom prst="rect">
            <a:avLst/>
          </a:prstGeom>
          <a:noFill/>
        </p:spPr>
        <p:txBody>
          <a:bodyPr wrap="square" rtlCol="0">
            <a:spAutoFit/>
          </a:bodyPr>
          <a:lstStyle/>
          <a:p>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a:latin typeface="Roboto Light" panose="02000000000000000000" pitchFamily="2" charset="0"/>
                <a:ea typeface="Roboto Light" panose="02000000000000000000" pitchFamily="2" charset="0"/>
                <a:cs typeface="Nixie One" panose="020B0604020202020204" charset="0"/>
                <a:hlinkClick r:id="rId8"/>
              </a:rPr>
              <a:t>Theo </a:t>
            </a:r>
            <a:r>
              <a:rPr lang="en-US" sz="1100" i="1" dirty="0" err="1">
                <a:latin typeface="Roboto Light" panose="02000000000000000000" pitchFamily="2" charset="0"/>
                <a:ea typeface="Roboto Light" panose="02000000000000000000" pitchFamily="2" charset="0"/>
                <a:cs typeface="Nixie One" panose="020B0604020202020204" charset="0"/>
                <a:hlinkClick r:id="rId8"/>
              </a:rPr>
              <a:t>dữ</a:t>
            </a:r>
            <a:r>
              <a:rPr lang="en-US" sz="1100" i="1" dirty="0">
                <a:latin typeface="Roboto Light" panose="02000000000000000000" pitchFamily="2" charset="0"/>
                <a:ea typeface="Roboto Light" panose="02000000000000000000" pitchFamily="2" charset="0"/>
                <a:cs typeface="Nixie One" panose="020B0604020202020204" charset="0"/>
                <a:hlinkClick r:id="rId8"/>
              </a:rPr>
              <a:t> </a:t>
            </a:r>
            <a:r>
              <a:rPr lang="en-US" sz="1100" i="1" dirty="0" err="1">
                <a:latin typeface="Roboto Light" panose="02000000000000000000" pitchFamily="2" charset="0"/>
                <a:ea typeface="Roboto Light" panose="02000000000000000000" pitchFamily="2" charset="0"/>
                <a:cs typeface="Nixie One" panose="020B0604020202020204" charset="0"/>
                <a:hlinkClick r:id="rId8"/>
              </a:rPr>
              <a:t>liệu</a:t>
            </a:r>
            <a:r>
              <a:rPr lang="en-US" sz="1100" i="1" dirty="0">
                <a:latin typeface="Roboto Light" panose="02000000000000000000" pitchFamily="2" charset="0"/>
                <a:ea typeface="Roboto Light" panose="02000000000000000000" pitchFamily="2" charset="0"/>
                <a:cs typeface="Nixie One" panose="020B0604020202020204" charset="0"/>
                <a:hlinkClick r:id="rId8"/>
              </a:rPr>
              <a:t> </a:t>
            </a:r>
            <a:r>
              <a:rPr lang="en-US" sz="1100" i="1" dirty="0" err="1">
                <a:latin typeface="Roboto Light" panose="02000000000000000000" pitchFamily="2" charset="0"/>
                <a:ea typeface="Roboto Light" panose="02000000000000000000" pitchFamily="2" charset="0"/>
                <a:cs typeface="Nixie One" panose="020B0604020202020204" charset="0"/>
                <a:hlinkClick r:id="rId8"/>
              </a:rPr>
              <a:t>báo</a:t>
            </a:r>
            <a:r>
              <a:rPr lang="en-US" sz="1100" i="1" dirty="0">
                <a:latin typeface="Roboto Light" panose="02000000000000000000" pitchFamily="2" charset="0"/>
                <a:ea typeface="Roboto Light" panose="02000000000000000000" pitchFamily="2" charset="0"/>
                <a:cs typeface="Nixie One" panose="020B0604020202020204" charset="0"/>
                <a:hlinkClick r:id="rId8"/>
              </a:rPr>
              <a:t> </a:t>
            </a:r>
            <a:r>
              <a:rPr lang="en-US" sz="1100" i="1" dirty="0" err="1">
                <a:latin typeface="Roboto Light" panose="02000000000000000000" pitchFamily="2" charset="0"/>
                <a:ea typeface="Roboto Light" panose="02000000000000000000" pitchFamily="2" charset="0"/>
                <a:cs typeface="Nixie One" panose="020B0604020202020204" charset="0"/>
                <a:hlinkClick r:id="rId8"/>
              </a:rPr>
              <a:t>cáo</a:t>
            </a:r>
            <a:r>
              <a:rPr lang="en-US" sz="1100" i="1" dirty="0">
                <a:latin typeface="Roboto Light" panose="02000000000000000000" pitchFamily="2" charset="0"/>
                <a:ea typeface="Roboto Light" panose="02000000000000000000" pitchFamily="2" charset="0"/>
                <a:cs typeface="Nixie One" panose="020B0604020202020204" charset="0"/>
                <a:hlinkClick r:id="rId8"/>
              </a:rPr>
              <a:t> World Bank 2020</a:t>
            </a:r>
            <a:endParaRPr lang="en-US" sz="1100" i="1" dirty="0">
              <a:latin typeface="Roboto Light" panose="02000000000000000000" pitchFamily="2" charset="0"/>
              <a:ea typeface="Roboto Light" panose="02000000000000000000" pitchFamily="2" charset="0"/>
              <a:cs typeface="Nixie One" panose="020B0604020202020204" charset="0"/>
            </a:endParaRPr>
          </a:p>
        </p:txBody>
      </p:sp>
    </p:spTree>
    <p:extLst>
      <p:ext uri="{BB962C8B-B14F-4D97-AF65-F5344CB8AC3E}">
        <p14:creationId xmlns:p14="http://schemas.microsoft.com/office/powerpoint/2010/main" val="304136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2" name="TextBox 1"/>
          <p:cNvSpPr txBox="1"/>
          <p:nvPr/>
        </p:nvSpPr>
        <p:spPr>
          <a:xfrm>
            <a:off x="992002" y="425479"/>
            <a:ext cx="6637571" cy="646331"/>
          </a:xfrm>
          <a:prstGeom prst="rect">
            <a:avLst/>
          </a:prstGeom>
          <a:noFill/>
        </p:spPr>
        <p:txBody>
          <a:bodyPr wrap="square" rtlCol="0">
            <a:spAutoFit/>
          </a:bodyPr>
          <a:lstStyle/>
          <a:p>
            <a:pPr lvl="0">
              <a:defRPr/>
            </a:pPr>
            <a:r>
              <a:rPr lang="en-US" sz="3600" dirty="0">
                <a:solidFill>
                  <a:prstClr val="white"/>
                </a:solidFill>
                <a:latin typeface="Roboto Slab" panose="020B0604020202020204"/>
              </a:rPr>
              <a:t>Telecom data advantages</a:t>
            </a:r>
            <a:endParaRPr kumimoji="0" lang="en-US" sz="3600" b="0" i="0" u="none" strike="noStrike" kern="1200" cap="none" spc="0" normalizeH="0" baseline="0" noProof="0" dirty="0">
              <a:ln>
                <a:noFill/>
              </a:ln>
              <a:solidFill>
                <a:prstClr val="white"/>
              </a:solidFill>
              <a:effectLst/>
              <a:uLnTx/>
              <a:uFillTx/>
              <a:latin typeface="Roboto Slab" panose="020B0604020202020204"/>
            </a:endParaRPr>
          </a:p>
        </p:txBody>
      </p:sp>
      <p:sp>
        <p:nvSpPr>
          <p:cNvPr id="9" name="Google Shape;446;p38"/>
          <p:cNvSpPr txBox="1">
            <a:spLocks/>
          </p:cNvSpPr>
          <p:nvPr/>
        </p:nvSpPr>
        <p:spPr>
          <a:xfrm>
            <a:off x="6769128" y="4805532"/>
            <a:ext cx="4684705" cy="923330"/>
          </a:xfrm>
          <a:prstGeom prst="rect">
            <a:avLst/>
          </a:prstGeom>
        </p:spPr>
        <p:txBody>
          <a:bodyPr wrap="square">
            <a:spAutoFit/>
          </a:bodyPr>
          <a:lstStyle>
            <a:defPPr>
              <a:defRPr lang="en-US"/>
            </a:defPPr>
          </a:lstStyle>
          <a:p>
            <a:r>
              <a:rPr lang="en-US" dirty="0">
                <a:solidFill>
                  <a:srgbClr val="3B8D61"/>
                </a:solidFill>
                <a:latin typeface="Roboto Light" panose="02000000000000000000" pitchFamily="2" charset="0"/>
                <a:ea typeface="Roboto Light" panose="02000000000000000000" pitchFamily="2" charset="0"/>
              </a:rPr>
              <a:t>The quality of information is valuable for predicting credit scores, see pages 6 and 11 for details</a:t>
            </a:r>
          </a:p>
        </p:txBody>
      </p:sp>
      <p:sp>
        <p:nvSpPr>
          <p:cNvPr id="3" name="Rectangle 2"/>
          <p:cNvSpPr/>
          <p:nvPr/>
        </p:nvSpPr>
        <p:spPr>
          <a:xfrm>
            <a:off x="1348385" y="3296863"/>
            <a:ext cx="4539459" cy="646331"/>
          </a:xfrm>
          <a:prstGeom prst="rect">
            <a:avLst/>
          </a:prstGeom>
        </p:spPr>
        <p:txBody>
          <a:bodyPr wrap="square">
            <a:spAutoFit/>
          </a:bodyPr>
          <a:lstStyle/>
          <a:p>
            <a:r>
              <a:rPr lang="en-US" dirty="0">
                <a:solidFill>
                  <a:srgbClr val="3B8D61"/>
                </a:solidFill>
                <a:latin typeface="Roboto Light" panose="02000000000000000000" pitchFamily="2" charset="0"/>
                <a:ea typeface="Roboto Light" panose="02000000000000000000" pitchFamily="2" charset="0"/>
              </a:rPr>
              <a:t>Big data size with billions of records per day</a:t>
            </a:r>
          </a:p>
        </p:txBody>
      </p:sp>
      <p:sp>
        <p:nvSpPr>
          <p:cNvPr id="4" name="Rectangle 3"/>
          <p:cNvSpPr/>
          <p:nvPr/>
        </p:nvSpPr>
        <p:spPr>
          <a:xfrm>
            <a:off x="1348384" y="1832254"/>
            <a:ext cx="4699045" cy="646331"/>
          </a:xfrm>
          <a:prstGeom prst="rect">
            <a:avLst/>
          </a:prstGeom>
        </p:spPr>
        <p:txBody>
          <a:bodyPr wrap="square">
            <a:spAutoFit/>
          </a:bodyPr>
          <a:lstStyle/>
          <a:p>
            <a:r>
              <a:rPr lang="en-US">
                <a:solidFill>
                  <a:srgbClr val="3B8D61"/>
                </a:solidFill>
                <a:latin typeface="Roboto Light" panose="02000000000000000000" pitchFamily="2" charset="0"/>
                <a:ea typeface="Roboto Light" panose="02000000000000000000" pitchFamily="2" charset="0"/>
              </a:rPr>
              <a:t>Wide coverage, all Viettel subscribers ~ 55% of Vietnam market share</a:t>
            </a:r>
            <a:endParaRPr lang="en-US" dirty="0">
              <a:solidFill>
                <a:srgbClr val="3B8D61"/>
              </a:solidFill>
              <a:latin typeface="Roboto Light" panose="02000000000000000000" pitchFamily="2" charset="0"/>
              <a:ea typeface="Roboto Light" panose="02000000000000000000" pitchFamily="2" charset="0"/>
            </a:endParaRPr>
          </a:p>
        </p:txBody>
      </p:sp>
      <p:sp>
        <p:nvSpPr>
          <p:cNvPr id="5" name="Rectangle 4"/>
          <p:cNvSpPr/>
          <p:nvPr/>
        </p:nvSpPr>
        <p:spPr>
          <a:xfrm>
            <a:off x="1315387" y="4805532"/>
            <a:ext cx="4574380" cy="646331"/>
          </a:xfrm>
          <a:prstGeom prst="rect">
            <a:avLst/>
          </a:prstGeom>
        </p:spPr>
        <p:txBody>
          <a:bodyPr wrap="square">
            <a:spAutoFit/>
          </a:bodyPr>
          <a:lstStyle/>
          <a:p>
            <a:r>
              <a:rPr lang="en-US" dirty="0">
                <a:solidFill>
                  <a:srgbClr val="3B8D61"/>
                </a:solidFill>
                <a:latin typeface="Roboto Light" panose="02000000000000000000" pitchFamily="2" charset="0"/>
                <a:ea typeface="Roboto Light" panose="02000000000000000000" pitchFamily="2" charset="0"/>
              </a:rPr>
              <a:t>Constantly updated data frequency with low latency</a:t>
            </a:r>
            <a:endParaRPr lang="en-US" b="1" dirty="0">
              <a:solidFill>
                <a:srgbClr val="165751"/>
              </a:solidFill>
              <a:latin typeface="Roboto Light" panose="02000000000000000000" pitchFamily="2" charset="0"/>
              <a:ea typeface="Roboto Light" panose="02000000000000000000" pitchFamily="2" charset="0"/>
            </a:endParaRPr>
          </a:p>
        </p:txBody>
      </p:sp>
      <p:sp>
        <p:nvSpPr>
          <p:cNvPr id="10" name="Rectangle 9"/>
          <p:cNvSpPr/>
          <p:nvPr/>
        </p:nvSpPr>
        <p:spPr>
          <a:xfrm>
            <a:off x="6769127" y="1832254"/>
            <a:ext cx="4906199" cy="646331"/>
          </a:xfrm>
          <a:prstGeom prst="rect">
            <a:avLst/>
          </a:prstGeom>
        </p:spPr>
        <p:txBody>
          <a:bodyPr wrap="square">
            <a:spAutoFit/>
          </a:bodyPr>
          <a:lstStyle/>
          <a:p>
            <a:r>
              <a:rPr lang="en-US" dirty="0">
                <a:solidFill>
                  <a:srgbClr val="3B8D61"/>
                </a:solidFill>
                <a:latin typeface="Roboto Light" panose="02000000000000000000" pitchFamily="2" charset="0"/>
                <a:ea typeface="Roboto Light" panose="02000000000000000000" pitchFamily="2" charset="0"/>
              </a:rPr>
              <a:t>The model-matching data is selected by the algorithm, reducing human subjectivity</a:t>
            </a:r>
          </a:p>
        </p:txBody>
      </p:sp>
      <p:sp>
        <p:nvSpPr>
          <p:cNvPr id="11" name="Rectangle 10"/>
          <p:cNvSpPr/>
          <p:nvPr/>
        </p:nvSpPr>
        <p:spPr>
          <a:xfrm>
            <a:off x="6769128" y="3296863"/>
            <a:ext cx="4684705" cy="923330"/>
          </a:xfrm>
          <a:prstGeom prst="rect">
            <a:avLst/>
          </a:prstGeom>
        </p:spPr>
        <p:txBody>
          <a:bodyPr wrap="square">
            <a:spAutoFit/>
          </a:bodyPr>
          <a:lstStyle/>
          <a:p>
            <a:r>
              <a:rPr lang="en-US" dirty="0">
                <a:solidFill>
                  <a:srgbClr val="3B8D61"/>
                </a:solidFill>
                <a:latin typeface="Roboto Light" panose="02000000000000000000" pitchFamily="2" charset="0"/>
                <a:ea typeface="Roboto Light" panose="02000000000000000000" pitchFamily="2" charset="0"/>
              </a:rPr>
              <a:t>Scoring algorithm is mostly machine learning, few assumptions and human intervention</a:t>
            </a:r>
          </a:p>
        </p:txBody>
      </p:sp>
      <p:grpSp>
        <p:nvGrpSpPr>
          <p:cNvPr id="12" name="Google Shape;558;p40"/>
          <p:cNvGrpSpPr/>
          <p:nvPr/>
        </p:nvGrpSpPr>
        <p:grpSpPr>
          <a:xfrm>
            <a:off x="6321034" y="4915366"/>
            <a:ext cx="406932" cy="426663"/>
            <a:chOff x="5961125" y="1623900"/>
            <a:chExt cx="427450" cy="448175"/>
          </a:xfrm>
          <a:solidFill>
            <a:srgbClr val="18637B"/>
          </a:solidFill>
        </p:grpSpPr>
        <p:sp>
          <p:nvSpPr>
            <p:cNvPr id="13" name="Google Shape;559;p4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4" name="Google Shape;560;p4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5" name="Google Shape;561;p4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6" name="Google Shape;562;p4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7" name="Google Shape;563;p4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8" name="Google Shape;564;p4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9" name="Google Shape;565;p4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0" name="Google Shape;620;p40"/>
          <p:cNvGrpSpPr/>
          <p:nvPr/>
        </p:nvGrpSpPr>
        <p:grpSpPr>
          <a:xfrm>
            <a:off x="6321034" y="1947312"/>
            <a:ext cx="439396" cy="416215"/>
            <a:chOff x="2583100" y="2973775"/>
            <a:chExt cx="461550" cy="437200"/>
          </a:xfrm>
          <a:solidFill>
            <a:srgbClr val="18637B"/>
          </a:solidFill>
        </p:grpSpPr>
        <p:sp>
          <p:nvSpPr>
            <p:cNvPr id="21" name="Google Shape;621;p40"/>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2" name="Google Shape;622;p40"/>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3" name="Google Shape;624;p40"/>
          <p:cNvGrpSpPr/>
          <p:nvPr/>
        </p:nvGrpSpPr>
        <p:grpSpPr>
          <a:xfrm>
            <a:off x="6321034" y="3436852"/>
            <a:ext cx="492732" cy="366353"/>
            <a:chOff x="5247525" y="3007275"/>
            <a:chExt cx="517575" cy="384825"/>
          </a:xfrm>
          <a:solidFill>
            <a:srgbClr val="18637B"/>
          </a:solidFill>
        </p:grpSpPr>
        <p:sp>
          <p:nvSpPr>
            <p:cNvPr id="24" name="Google Shape;625;p4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5" name="Google Shape;626;p4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6" name="Google Shape;679;p40"/>
          <p:cNvGrpSpPr/>
          <p:nvPr/>
        </p:nvGrpSpPr>
        <p:grpSpPr>
          <a:xfrm>
            <a:off x="898577" y="1932818"/>
            <a:ext cx="445203" cy="445203"/>
            <a:chOff x="5941025" y="3634400"/>
            <a:chExt cx="467650" cy="467650"/>
          </a:xfrm>
          <a:solidFill>
            <a:srgbClr val="18637B"/>
          </a:solidFill>
        </p:grpSpPr>
        <p:sp>
          <p:nvSpPr>
            <p:cNvPr id="27" name="Google Shape;680;p4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8" name="Google Shape;681;p4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9" name="Google Shape;682;p4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0" name="Google Shape;683;p4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1" name="Google Shape;684;p4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2" name="Google Shape;685;p4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33" name="Google Shape;778;p40"/>
          <p:cNvGrpSpPr/>
          <p:nvPr/>
        </p:nvGrpSpPr>
        <p:grpSpPr>
          <a:xfrm>
            <a:off x="898577" y="4940297"/>
            <a:ext cx="376801" cy="376801"/>
            <a:chOff x="6649150" y="309350"/>
            <a:chExt cx="395800" cy="395800"/>
          </a:xfrm>
          <a:solidFill>
            <a:srgbClr val="18637B"/>
          </a:solidFill>
        </p:grpSpPr>
        <p:sp>
          <p:nvSpPr>
            <p:cNvPr id="34" name="Google Shape;779;p40"/>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5" name="Google Shape;780;p40"/>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6" name="Google Shape;781;p40"/>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7" name="Google Shape;782;p40"/>
            <p:cNvSpPr/>
            <p:nvPr/>
          </p:nvSpPr>
          <p:spPr>
            <a:xfrm>
              <a:off x="6847025" y="333700"/>
              <a:ext cx="25" cy="29250"/>
            </a:xfrm>
            <a:custGeom>
              <a:avLst/>
              <a:gdLst/>
              <a:ahLst/>
              <a:cxnLst/>
              <a:rect l="l" t="t" r="r" b="b"/>
              <a:pathLst>
                <a:path w="1" h="1170" fill="none" extrusionOk="0">
                  <a:moveTo>
                    <a:pt x="1" y="1170"/>
                  </a:moveTo>
                  <a:lnTo>
                    <a:pt x="1"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8" name="Google Shape;783;p40"/>
            <p:cNvSpPr/>
            <p:nvPr/>
          </p:nvSpPr>
          <p:spPr>
            <a:xfrm>
              <a:off x="6760575" y="356850"/>
              <a:ext cx="25" cy="25"/>
            </a:xfrm>
            <a:custGeom>
              <a:avLst/>
              <a:gdLst/>
              <a:ahLst/>
              <a:cxnLst/>
              <a:rect l="l" t="t" r="r" b="b"/>
              <a:pathLst>
                <a:path w="1" h="1" fill="none" extrusionOk="0">
                  <a:moveTo>
                    <a:pt x="1" y="0"/>
                  </a:moveTo>
                  <a:lnTo>
                    <a:pt x="1"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9" name="Google Shape;784;p40"/>
            <p:cNvSpPr/>
            <p:nvPr/>
          </p:nvSpPr>
          <p:spPr>
            <a:xfrm>
              <a:off x="6760575" y="356850"/>
              <a:ext cx="14025" cy="24975"/>
            </a:xfrm>
            <a:custGeom>
              <a:avLst/>
              <a:gdLst/>
              <a:ahLst/>
              <a:cxnLst/>
              <a:rect l="l" t="t" r="r" b="b"/>
              <a:pathLst>
                <a:path w="561" h="999" fill="none" extrusionOk="0">
                  <a:moveTo>
                    <a:pt x="1" y="0"/>
                  </a:moveTo>
                  <a:lnTo>
                    <a:pt x="561" y="999"/>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0" name="Google Shape;785;p40"/>
            <p:cNvSpPr/>
            <p:nvPr/>
          </p:nvSpPr>
          <p:spPr>
            <a:xfrm>
              <a:off x="6696650" y="420775"/>
              <a:ext cx="25" cy="25"/>
            </a:xfrm>
            <a:custGeom>
              <a:avLst/>
              <a:gdLst/>
              <a:ahLst/>
              <a:cxnLst/>
              <a:rect l="l" t="t" r="r" b="b"/>
              <a:pathLst>
                <a:path w="1" h="1" fill="none" extrusionOk="0">
                  <a:moveTo>
                    <a:pt x="0" y="0"/>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1" name="Google Shape;786;p40"/>
            <p:cNvSpPr/>
            <p:nvPr/>
          </p:nvSpPr>
          <p:spPr>
            <a:xfrm>
              <a:off x="6696650" y="420775"/>
              <a:ext cx="24975" cy="14025"/>
            </a:xfrm>
            <a:custGeom>
              <a:avLst/>
              <a:gdLst/>
              <a:ahLst/>
              <a:cxnLst/>
              <a:rect l="l" t="t" r="r" b="b"/>
              <a:pathLst>
                <a:path w="999" h="561" fill="none" extrusionOk="0">
                  <a:moveTo>
                    <a:pt x="0" y="0"/>
                  </a:moveTo>
                  <a:lnTo>
                    <a:pt x="999" y="56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2" name="Google Shape;787;p40"/>
            <p:cNvSpPr/>
            <p:nvPr/>
          </p:nvSpPr>
          <p:spPr>
            <a:xfrm>
              <a:off x="6673500" y="507225"/>
              <a:ext cx="29250" cy="25"/>
            </a:xfrm>
            <a:custGeom>
              <a:avLst/>
              <a:gdLst/>
              <a:ahLst/>
              <a:cxnLst/>
              <a:rect l="l" t="t" r="r" b="b"/>
              <a:pathLst>
                <a:path w="1170" h="1" fill="none" extrusionOk="0">
                  <a:moveTo>
                    <a:pt x="1" y="1"/>
                  </a:moveTo>
                  <a:lnTo>
                    <a:pt x="1170"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3" name="Google Shape;788;p40"/>
            <p:cNvSpPr/>
            <p:nvPr/>
          </p:nvSpPr>
          <p:spPr>
            <a:xfrm>
              <a:off x="6696650" y="593700"/>
              <a:ext cx="25" cy="25"/>
            </a:xfrm>
            <a:custGeom>
              <a:avLst/>
              <a:gdLst/>
              <a:ahLst/>
              <a:cxnLst/>
              <a:rect l="l" t="t" r="r" b="b"/>
              <a:pathLst>
                <a:path w="1" h="1" fill="none" extrusionOk="0">
                  <a:moveTo>
                    <a:pt x="0" y="0"/>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4" name="Google Shape;789;p40"/>
            <p:cNvSpPr/>
            <p:nvPr/>
          </p:nvSpPr>
          <p:spPr>
            <a:xfrm>
              <a:off x="6696650" y="579700"/>
              <a:ext cx="24975" cy="14025"/>
            </a:xfrm>
            <a:custGeom>
              <a:avLst/>
              <a:gdLst/>
              <a:ahLst/>
              <a:cxnLst/>
              <a:rect l="l" t="t" r="r" b="b"/>
              <a:pathLst>
                <a:path w="999" h="561" fill="none" extrusionOk="0">
                  <a:moveTo>
                    <a:pt x="0" y="560"/>
                  </a:moveTo>
                  <a:lnTo>
                    <a:pt x="999"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5" name="Google Shape;790;p40"/>
            <p:cNvSpPr/>
            <p:nvPr/>
          </p:nvSpPr>
          <p:spPr>
            <a:xfrm>
              <a:off x="6760575" y="632675"/>
              <a:ext cx="14025" cy="24975"/>
            </a:xfrm>
            <a:custGeom>
              <a:avLst/>
              <a:gdLst/>
              <a:ahLst/>
              <a:cxnLst/>
              <a:rect l="l" t="t" r="r" b="b"/>
              <a:pathLst>
                <a:path w="561" h="999" fill="none" extrusionOk="0">
                  <a:moveTo>
                    <a:pt x="1" y="999"/>
                  </a:moveTo>
                  <a:lnTo>
                    <a:pt x="561"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6" name="Google Shape;791;p40"/>
            <p:cNvSpPr/>
            <p:nvPr/>
          </p:nvSpPr>
          <p:spPr>
            <a:xfrm>
              <a:off x="6760575" y="657625"/>
              <a:ext cx="25" cy="25"/>
            </a:xfrm>
            <a:custGeom>
              <a:avLst/>
              <a:gdLst/>
              <a:ahLst/>
              <a:cxnLst/>
              <a:rect l="l" t="t" r="r" b="b"/>
              <a:pathLst>
                <a:path w="1" h="1" fill="none" extrusionOk="0">
                  <a:moveTo>
                    <a:pt x="1" y="1"/>
                  </a:moveTo>
                  <a:lnTo>
                    <a:pt x="1"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7" name="Google Shape;792;p40"/>
            <p:cNvSpPr/>
            <p:nvPr/>
          </p:nvSpPr>
          <p:spPr>
            <a:xfrm>
              <a:off x="6847025" y="651550"/>
              <a:ext cx="25" cy="29250"/>
            </a:xfrm>
            <a:custGeom>
              <a:avLst/>
              <a:gdLst/>
              <a:ahLst/>
              <a:cxnLst/>
              <a:rect l="l" t="t" r="r" b="b"/>
              <a:pathLst>
                <a:path w="1" h="1170" fill="none" extrusionOk="0">
                  <a:moveTo>
                    <a:pt x="1" y="0"/>
                  </a:moveTo>
                  <a:lnTo>
                    <a:pt x="1" y="1169"/>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8" name="Google Shape;793;p40"/>
            <p:cNvSpPr/>
            <p:nvPr/>
          </p:nvSpPr>
          <p:spPr>
            <a:xfrm>
              <a:off x="6919500" y="632675"/>
              <a:ext cx="14025" cy="24975"/>
            </a:xfrm>
            <a:custGeom>
              <a:avLst/>
              <a:gdLst/>
              <a:ahLst/>
              <a:cxnLst/>
              <a:rect l="l" t="t" r="r" b="b"/>
              <a:pathLst>
                <a:path w="561" h="999" fill="none" extrusionOk="0">
                  <a:moveTo>
                    <a:pt x="560" y="999"/>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9" name="Google Shape;794;p40"/>
            <p:cNvSpPr/>
            <p:nvPr/>
          </p:nvSpPr>
          <p:spPr>
            <a:xfrm>
              <a:off x="6933500" y="657625"/>
              <a:ext cx="25" cy="25"/>
            </a:xfrm>
            <a:custGeom>
              <a:avLst/>
              <a:gdLst/>
              <a:ahLst/>
              <a:cxnLst/>
              <a:rect l="l" t="t" r="r" b="b"/>
              <a:pathLst>
                <a:path w="1" h="1" fill="none" extrusionOk="0">
                  <a:moveTo>
                    <a:pt x="0" y="1"/>
                  </a:moveTo>
                  <a:lnTo>
                    <a:pt x="0"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0" name="Google Shape;795;p40"/>
            <p:cNvSpPr/>
            <p:nvPr/>
          </p:nvSpPr>
          <p:spPr>
            <a:xfrm>
              <a:off x="6972475" y="579700"/>
              <a:ext cx="24975" cy="14025"/>
            </a:xfrm>
            <a:custGeom>
              <a:avLst/>
              <a:gdLst/>
              <a:ahLst/>
              <a:cxnLst/>
              <a:rect l="l" t="t" r="r" b="b"/>
              <a:pathLst>
                <a:path w="999" h="561" fill="none" extrusionOk="0">
                  <a:moveTo>
                    <a:pt x="999" y="560"/>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1" name="Google Shape;796;p40"/>
            <p:cNvSpPr/>
            <p:nvPr/>
          </p:nvSpPr>
          <p:spPr>
            <a:xfrm>
              <a:off x="6997425" y="593700"/>
              <a:ext cx="25" cy="25"/>
            </a:xfrm>
            <a:custGeom>
              <a:avLst/>
              <a:gdLst/>
              <a:ahLst/>
              <a:cxnLst/>
              <a:rect l="l" t="t" r="r" b="b"/>
              <a:pathLst>
                <a:path w="1" h="1" fill="none" extrusionOk="0">
                  <a:moveTo>
                    <a:pt x="1" y="0"/>
                  </a:moveTo>
                  <a:lnTo>
                    <a:pt x="1"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2" name="Google Shape;797;p40"/>
            <p:cNvSpPr/>
            <p:nvPr/>
          </p:nvSpPr>
          <p:spPr>
            <a:xfrm>
              <a:off x="6991350" y="507225"/>
              <a:ext cx="29250" cy="25"/>
            </a:xfrm>
            <a:custGeom>
              <a:avLst/>
              <a:gdLst/>
              <a:ahLst/>
              <a:cxnLst/>
              <a:rect l="l" t="t" r="r" b="b"/>
              <a:pathLst>
                <a:path w="1170" h="1" fill="none" extrusionOk="0">
                  <a:moveTo>
                    <a:pt x="1169" y="1"/>
                  </a:moveTo>
                  <a:lnTo>
                    <a:pt x="0"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3" name="Google Shape;798;p40"/>
            <p:cNvSpPr/>
            <p:nvPr/>
          </p:nvSpPr>
          <p:spPr>
            <a:xfrm>
              <a:off x="6972475" y="420775"/>
              <a:ext cx="24975" cy="14025"/>
            </a:xfrm>
            <a:custGeom>
              <a:avLst/>
              <a:gdLst/>
              <a:ahLst/>
              <a:cxnLst/>
              <a:rect l="l" t="t" r="r" b="b"/>
              <a:pathLst>
                <a:path w="999" h="561" fill="none" extrusionOk="0">
                  <a:moveTo>
                    <a:pt x="0" y="561"/>
                  </a:moveTo>
                  <a:lnTo>
                    <a:pt x="999"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4" name="Google Shape;799;p40"/>
            <p:cNvSpPr/>
            <p:nvPr/>
          </p:nvSpPr>
          <p:spPr>
            <a:xfrm>
              <a:off x="6997425" y="420775"/>
              <a:ext cx="25" cy="25"/>
            </a:xfrm>
            <a:custGeom>
              <a:avLst/>
              <a:gdLst/>
              <a:ahLst/>
              <a:cxnLst/>
              <a:rect l="l" t="t" r="r" b="b"/>
              <a:pathLst>
                <a:path w="1" h="1" fill="none" extrusionOk="0">
                  <a:moveTo>
                    <a:pt x="1" y="0"/>
                  </a:moveTo>
                  <a:lnTo>
                    <a:pt x="1"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5" name="Google Shape;800;p40"/>
            <p:cNvSpPr/>
            <p:nvPr/>
          </p:nvSpPr>
          <p:spPr>
            <a:xfrm>
              <a:off x="6919500" y="356850"/>
              <a:ext cx="14025" cy="24975"/>
            </a:xfrm>
            <a:custGeom>
              <a:avLst/>
              <a:gdLst/>
              <a:ahLst/>
              <a:cxnLst/>
              <a:rect l="l" t="t" r="r" b="b"/>
              <a:pathLst>
                <a:path w="561" h="999" fill="none" extrusionOk="0">
                  <a:moveTo>
                    <a:pt x="560" y="0"/>
                  </a:moveTo>
                  <a:lnTo>
                    <a:pt x="0" y="999"/>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6" name="Google Shape;801;p40"/>
            <p:cNvSpPr/>
            <p:nvPr/>
          </p:nvSpPr>
          <p:spPr>
            <a:xfrm>
              <a:off x="6933500" y="356850"/>
              <a:ext cx="25" cy="25"/>
            </a:xfrm>
            <a:custGeom>
              <a:avLst/>
              <a:gdLst/>
              <a:ahLst/>
              <a:cxnLst/>
              <a:rect l="l" t="t" r="r" b="b"/>
              <a:pathLst>
                <a:path w="1" h="1" fill="none" extrusionOk="0">
                  <a:moveTo>
                    <a:pt x="0" y="0"/>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57" name="Google Shape;872;p40"/>
          <p:cNvGrpSpPr/>
          <p:nvPr/>
        </p:nvGrpSpPr>
        <p:grpSpPr>
          <a:xfrm>
            <a:off x="898577" y="3374246"/>
            <a:ext cx="512437" cy="491565"/>
            <a:chOff x="5233525" y="4954450"/>
            <a:chExt cx="538275" cy="516350"/>
          </a:xfrm>
          <a:solidFill>
            <a:srgbClr val="18637B"/>
          </a:solidFill>
        </p:grpSpPr>
        <p:sp>
          <p:nvSpPr>
            <p:cNvPr id="58" name="Google Shape;873;p4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9" name="Google Shape;874;p4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0" name="Google Shape;875;p4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1" name="Google Shape;876;p4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2" name="Google Shape;877;p4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3" name="Google Shape;878;p4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4" name="Google Shape;879;p40"/>
            <p:cNvSpPr/>
            <p:nvPr/>
          </p:nvSpPr>
          <p:spPr>
            <a:xfrm>
              <a:off x="5367475" y="5025075"/>
              <a:ext cx="81600" cy="105975"/>
            </a:xfrm>
            <a:custGeom>
              <a:avLst/>
              <a:gdLst/>
              <a:ahLst/>
              <a:cxnLst/>
              <a:rect l="l" t="t" r="r" b="b"/>
              <a:pathLst>
                <a:path w="3264" h="4239" fill="none" extrusionOk="0">
                  <a:moveTo>
                    <a:pt x="0" y="1"/>
                  </a:moveTo>
                  <a:lnTo>
                    <a:pt x="3264" y="4238"/>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5" name="Google Shape;880;p40"/>
            <p:cNvSpPr/>
            <p:nvPr/>
          </p:nvSpPr>
          <p:spPr>
            <a:xfrm>
              <a:off x="5567800" y="4999500"/>
              <a:ext cx="115100" cy="133975"/>
            </a:xfrm>
            <a:custGeom>
              <a:avLst/>
              <a:gdLst/>
              <a:ahLst/>
              <a:cxnLst/>
              <a:rect l="l" t="t" r="r" b="b"/>
              <a:pathLst>
                <a:path w="4604" h="5359" fill="none" extrusionOk="0">
                  <a:moveTo>
                    <a:pt x="0" y="5359"/>
                  </a:moveTo>
                  <a:lnTo>
                    <a:pt x="4603"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6" name="Google Shape;881;p40"/>
            <p:cNvSpPr/>
            <p:nvPr/>
          </p:nvSpPr>
          <p:spPr>
            <a:xfrm>
              <a:off x="5600075" y="5217475"/>
              <a:ext cx="127275" cy="16475"/>
            </a:xfrm>
            <a:custGeom>
              <a:avLst/>
              <a:gdLst/>
              <a:ahLst/>
              <a:cxnLst/>
              <a:rect l="l" t="t" r="r" b="b"/>
              <a:pathLst>
                <a:path w="5091" h="659" fill="none" extrusionOk="0">
                  <a:moveTo>
                    <a:pt x="5090" y="658"/>
                  </a:moveTo>
                  <a:lnTo>
                    <a:pt x="0"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7" name="Google Shape;882;p40"/>
            <p:cNvSpPr/>
            <p:nvPr/>
          </p:nvSpPr>
          <p:spPr>
            <a:xfrm>
              <a:off x="5497775" y="5299675"/>
              <a:ext cx="4900" cy="126675"/>
            </a:xfrm>
            <a:custGeom>
              <a:avLst/>
              <a:gdLst/>
              <a:ahLst/>
              <a:cxnLst/>
              <a:rect l="l" t="t" r="r" b="b"/>
              <a:pathLst>
                <a:path w="196" h="5067" fill="none" extrusionOk="0">
                  <a:moveTo>
                    <a:pt x="0" y="5067"/>
                  </a:moveTo>
                  <a:lnTo>
                    <a:pt x="195"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8" name="Google Shape;883;p40"/>
            <p:cNvSpPr/>
            <p:nvPr/>
          </p:nvSpPr>
          <p:spPr>
            <a:xfrm>
              <a:off x="5277975" y="5241825"/>
              <a:ext cx="141275" cy="58500"/>
            </a:xfrm>
            <a:custGeom>
              <a:avLst/>
              <a:gdLst/>
              <a:ahLst/>
              <a:cxnLst/>
              <a:rect l="l" t="t" r="r" b="b"/>
              <a:pathLst>
                <a:path w="5651" h="2340" fill="none" extrusionOk="0">
                  <a:moveTo>
                    <a:pt x="0" y="2339"/>
                  </a:moveTo>
                  <a:lnTo>
                    <a:pt x="5651"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cxnSp>
        <p:nvCxnSpPr>
          <p:cNvPr id="71"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72" name="Google Shape;828;p40"/>
          <p:cNvGrpSpPr/>
          <p:nvPr/>
        </p:nvGrpSpPr>
        <p:grpSpPr>
          <a:xfrm>
            <a:off x="407088" y="266851"/>
            <a:ext cx="444565" cy="554393"/>
            <a:chOff x="6718575" y="2318625"/>
            <a:chExt cx="256950" cy="407375"/>
          </a:xfrm>
        </p:grpSpPr>
        <p:sp>
          <p:nvSpPr>
            <p:cNvPr id="73" name="Google Shape;829;p4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830;p4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831;p4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832;p4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833;p4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834;p4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835;p4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36;p40"/>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7" name="Title 6">
            <a:extLst>
              <a:ext uri="{FF2B5EF4-FFF2-40B4-BE49-F238E27FC236}">
                <a16:creationId xmlns:a16="http://schemas.microsoft.com/office/drawing/2014/main" id="{DD6DCBA5-D3F2-2C18-E765-2FF0BA3A073C}"/>
              </a:ext>
            </a:extLst>
          </p:cNvPr>
          <p:cNvSpPr>
            <a:spLocks noGrp="1"/>
          </p:cNvSpPr>
          <p:nvPr>
            <p:ph type="title"/>
          </p:nvPr>
        </p:nvSpPr>
        <p:spPr/>
        <p:txBody>
          <a:bodyPr/>
          <a:lstStyle/>
          <a:p>
            <a:endParaRPr lang="en-VN"/>
          </a:p>
        </p:txBody>
      </p:sp>
    </p:spTree>
    <p:extLst>
      <p:ext uri="{BB962C8B-B14F-4D97-AF65-F5344CB8AC3E}">
        <p14:creationId xmlns:p14="http://schemas.microsoft.com/office/powerpoint/2010/main" val="4228348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668797" y="1053913"/>
            <a:ext cx="10737228" cy="677491"/>
          </a:xfrm>
          <a:prstGeom prst="rect">
            <a:avLst/>
          </a:prstGeom>
        </p:spPr>
        <p:txBody>
          <a:bodyPr spcFirstLastPara="1" vert="horz" wrap="square" lIns="121900" tIns="121900" rIns="121900" bIns="121900" rtlCol="0" anchor="t" anchorCtr="0">
            <a:noAutofit/>
          </a:bodyPr>
          <a:lstStyle/>
          <a:p>
            <a:pPr marL="0" indent="0">
              <a:buNone/>
            </a:pPr>
            <a:r>
              <a:rPr lang="en-US" sz="2000" dirty="0"/>
              <a:t>Credit rating for customers with unsecured consumer loans. Illustrated model:</a:t>
            </a: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6</a:t>
            </a:fld>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11309"/>
          <a:stretch/>
        </p:blipFill>
        <p:spPr>
          <a:xfrm>
            <a:off x="-6145730" y="3977305"/>
            <a:ext cx="2548805" cy="1728016"/>
          </a:xfrm>
          <a:prstGeom prst="rect">
            <a:avLst/>
          </a:prstGeom>
        </p:spPr>
      </p:pic>
      <p:sp>
        <p:nvSpPr>
          <p:cNvPr id="11" name="Left-Right Arrow 10"/>
          <p:cNvSpPr/>
          <p:nvPr/>
        </p:nvSpPr>
        <p:spPr>
          <a:xfrm>
            <a:off x="-3237350" y="4577465"/>
            <a:ext cx="561067" cy="323347"/>
          </a:xfrm>
          <a:prstGeom prst="leftRightArrow">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10267"/>
          <a:stretch/>
        </p:blipFill>
        <p:spPr>
          <a:xfrm>
            <a:off x="-2697539" y="3878508"/>
            <a:ext cx="2548805" cy="1715338"/>
          </a:xfrm>
          <a:prstGeom prst="rect">
            <a:avLst/>
          </a:prstGeom>
        </p:spPr>
      </p:pic>
      <p:sp>
        <p:nvSpPr>
          <p:cNvPr id="13" name="Oval 12"/>
          <p:cNvSpPr/>
          <p:nvPr/>
        </p:nvSpPr>
        <p:spPr>
          <a:xfrm>
            <a:off x="4861336" y="2383941"/>
            <a:ext cx="1734638" cy="1796684"/>
          </a:xfrm>
          <a:prstGeom prst="ellipse">
            <a:avLst/>
          </a:prstGeom>
          <a:noFill/>
          <a:ln>
            <a:solidFill>
              <a:srgbClr val="3B8D6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 name="TextBox 13"/>
          <p:cNvSpPr txBox="1"/>
          <p:nvPr/>
        </p:nvSpPr>
        <p:spPr>
          <a:xfrm>
            <a:off x="5196354" y="1834645"/>
            <a:ext cx="107236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Model</a:t>
            </a:r>
          </a:p>
        </p:txBody>
      </p:sp>
      <p:sp>
        <p:nvSpPr>
          <p:cNvPr id="15" name="TextBox 14"/>
          <p:cNvSpPr txBox="1"/>
          <p:nvPr/>
        </p:nvSpPr>
        <p:spPr>
          <a:xfrm>
            <a:off x="858201" y="2997080"/>
            <a:ext cx="2820024" cy="369332"/>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Viettel MSISDN</a:t>
            </a:r>
          </a:p>
        </p:txBody>
      </p:sp>
      <p:sp>
        <p:nvSpPr>
          <p:cNvPr id="16" name="TextBox 15"/>
          <p:cNvSpPr txBox="1"/>
          <p:nvPr/>
        </p:nvSpPr>
        <p:spPr>
          <a:xfrm>
            <a:off x="9165982" y="2380223"/>
            <a:ext cx="3026017"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Customer score at the date of inclusion in the model</a:t>
            </a:r>
          </a:p>
        </p:txBody>
      </p:sp>
      <p:sp>
        <p:nvSpPr>
          <p:cNvPr id="17" name="Google Shape;619;p40"/>
          <p:cNvSpPr/>
          <p:nvPr/>
        </p:nvSpPr>
        <p:spPr>
          <a:xfrm>
            <a:off x="675696" y="2958054"/>
            <a:ext cx="281744" cy="488091"/>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nvGrpSpPr>
          <p:cNvPr id="18" name="Google Shape;637;p40"/>
          <p:cNvGrpSpPr/>
          <p:nvPr/>
        </p:nvGrpSpPr>
        <p:grpSpPr>
          <a:xfrm>
            <a:off x="698218" y="4858631"/>
            <a:ext cx="427805" cy="287528"/>
            <a:chOff x="1244800" y="3717225"/>
            <a:chExt cx="449375" cy="302025"/>
          </a:xfrm>
        </p:grpSpPr>
        <p:sp>
          <p:nvSpPr>
            <p:cNvPr id="19" name="Google Shape;638;p40"/>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0" name="Google Shape;639;p40"/>
            <p:cNvSpPr/>
            <p:nvPr/>
          </p:nvSpPr>
          <p:spPr>
            <a:xfrm>
              <a:off x="1244800" y="3795150"/>
              <a:ext cx="449375" cy="25"/>
            </a:xfrm>
            <a:custGeom>
              <a:avLst/>
              <a:gdLst/>
              <a:ahLst/>
              <a:cxnLst/>
              <a:rect l="l" t="t" r="r" b="b"/>
              <a:pathLst>
                <a:path w="17975" h="1" fill="none" extrusionOk="0">
                  <a:moveTo>
                    <a:pt x="17974" y="1"/>
                  </a:moveTo>
                  <a:lnTo>
                    <a:pt x="0" y="1"/>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1" name="Google Shape;640;p40"/>
            <p:cNvSpPr/>
            <p:nvPr/>
          </p:nvSpPr>
          <p:spPr>
            <a:xfrm>
              <a:off x="1244800" y="3853000"/>
              <a:ext cx="449375" cy="25"/>
            </a:xfrm>
            <a:custGeom>
              <a:avLst/>
              <a:gdLst/>
              <a:ahLst/>
              <a:cxnLst/>
              <a:rect l="l" t="t" r="r" b="b"/>
              <a:pathLst>
                <a:path w="17975" h="1" fill="none" extrusionOk="0">
                  <a:moveTo>
                    <a:pt x="0" y="0"/>
                  </a:moveTo>
                  <a:lnTo>
                    <a:pt x="17974" y="0"/>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2" name="Google Shape;641;p40"/>
            <p:cNvSpPr/>
            <p:nvPr/>
          </p:nvSpPr>
          <p:spPr>
            <a:xfrm>
              <a:off x="1302625" y="3893800"/>
              <a:ext cx="161375" cy="25"/>
            </a:xfrm>
            <a:custGeom>
              <a:avLst/>
              <a:gdLst/>
              <a:ahLst/>
              <a:cxnLst/>
              <a:rect l="l" t="t" r="r" b="b"/>
              <a:pathLst>
                <a:path w="6455" h="1" fill="none" extrusionOk="0">
                  <a:moveTo>
                    <a:pt x="6455" y="0"/>
                  </a:moveTo>
                  <a:lnTo>
                    <a:pt x="1" y="0"/>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3" name="Google Shape;642;p40"/>
            <p:cNvSpPr/>
            <p:nvPr/>
          </p:nvSpPr>
          <p:spPr>
            <a:xfrm>
              <a:off x="1302625" y="3933975"/>
              <a:ext cx="110250" cy="25"/>
            </a:xfrm>
            <a:custGeom>
              <a:avLst/>
              <a:gdLst/>
              <a:ahLst/>
              <a:cxnLst/>
              <a:rect l="l" t="t" r="r" b="b"/>
              <a:pathLst>
                <a:path w="4410" h="1" fill="none" extrusionOk="0">
                  <a:moveTo>
                    <a:pt x="4409" y="1"/>
                  </a:moveTo>
                  <a:lnTo>
                    <a:pt x="1" y="1"/>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4" name="Google Shape;643;p40"/>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6" name="Google Shape;596;p40"/>
          <p:cNvGrpSpPr/>
          <p:nvPr/>
        </p:nvGrpSpPr>
        <p:grpSpPr>
          <a:xfrm>
            <a:off x="5515125" y="2966319"/>
            <a:ext cx="427063" cy="727873"/>
            <a:chOff x="3384375" y="2267500"/>
            <a:chExt cx="203375" cy="507825"/>
          </a:xfrm>
          <a:solidFill>
            <a:srgbClr val="165751"/>
          </a:solidFill>
        </p:grpSpPr>
        <p:sp>
          <p:nvSpPr>
            <p:cNvPr id="27"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sp>
          <p:nvSpPr>
            <p:cNvPr id="28"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grpSp>
      <p:pic>
        <p:nvPicPr>
          <p:cNvPr id="29" name="Picture 28"/>
          <p:cNvPicPr>
            <a:picLocks noChangeAspect="1"/>
          </p:cNvPicPr>
          <p:nvPr/>
        </p:nvPicPr>
        <p:blipFill rotWithShape="1">
          <a:blip r:embed="rId5" cstate="print">
            <a:duotone>
              <a:prstClr val="black"/>
              <a:schemeClr val="accent6">
                <a:tint val="45000"/>
                <a:satMod val="400000"/>
              </a:schemeClr>
            </a:duotone>
            <a:extLst>
              <a:ext uri="{28A0092B-C50C-407E-A947-70E740481C1C}">
                <a14:useLocalDpi xmlns:a14="http://schemas.microsoft.com/office/drawing/2010/main" val="0"/>
              </a:ext>
            </a:extLst>
          </a:blip>
          <a:srcRect b="18769"/>
          <a:stretch/>
        </p:blipFill>
        <p:spPr>
          <a:xfrm>
            <a:off x="8037290" y="2408558"/>
            <a:ext cx="1014382" cy="617996"/>
          </a:xfrm>
          <a:prstGeom prst="rect">
            <a:avLst/>
          </a:prstGeom>
        </p:spPr>
      </p:pic>
      <p:sp>
        <p:nvSpPr>
          <p:cNvPr id="30" name="Rectangle 29"/>
          <p:cNvSpPr/>
          <p:nvPr/>
        </p:nvSpPr>
        <p:spPr>
          <a:xfrm>
            <a:off x="9165983" y="3175190"/>
            <a:ext cx="2903356" cy="923330"/>
          </a:xfrm>
          <a:prstGeom prst="rect">
            <a:avLst/>
          </a:prstGeom>
        </p:spPr>
        <p:txBody>
          <a:bodyPr wrap="square">
            <a:spAutoFit/>
          </a:bodyPr>
          <a:lstStyle/>
          <a:p>
            <a:r>
              <a:rPr lang="en-US" dirty="0">
                <a:latin typeface="Roboto Light" panose="02000000000000000000" pitchFamily="2" charset="0"/>
                <a:ea typeface="Roboto Light" panose="02000000000000000000" pitchFamily="2" charset="0"/>
              </a:rPr>
              <a:t>Forecast of customer default probability above the point level</a:t>
            </a:r>
          </a:p>
        </p:txBody>
      </p:sp>
      <p:sp>
        <p:nvSpPr>
          <p:cNvPr id="31" name="Rectangle 30"/>
          <p:cNvSpPr/>
          <p:nvPr/>
        </p:nvSpPr>
        <p:spPr>
          <a:xfrm>
            <a:off x="6336448" y="3035026"/>
            <a:ext cx="620933" cy="5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2" name="Picture 31"/>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14669" y="3071635"/>
            <a:ext cx="494125" cy="494125"/>
          </a:xfrm>
          <a:prstGeom prst="rect">
            <a:avLst/>
          </a:prstGeom>
        </p:spPr>
      </p:pic>
      <p:sp>
        <p:nvSpPr>
          <p:cNvPr id="33" name="Rectangle 32"/>
          <p:cNvSpPr/>
          <p:nvPr/>
        </p:nvSpPr>
        <p:spPr>
          <a:xfrm>
            <a:off x="5416478" y="3916107"/>
            <a:ext cx="620933" cy="5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4" name="Picture 3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14473" y="3968327"/>
            <a:ext cx="469883" cy="469883"/>
          </a:xfrm>
          <a:prstGeom prst="rect">
            <a:avLst/>
          </a:prstGeom>
        </p:spPr>
      </p:pic>
      <p:sp>
        <p:nvSpPr>
          <p:cNvPr id="35" name="Rectangle 34"/>
          <p:cNvSpPr/>
          <p:nvPr/>
        </p:nvSpPr>
        <p:spPr>
          <a:xfrm>
            <a:off x="5416478" y="2256950"/>
            <a:ext cx="620933" cy="5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6" name="Picture 3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72955" y="2291059"/>
            <a:ext cx="511401" cy="511401"/>
          </a:xfrm>
          <a:prstGeom prst="rect">
            <a:avLst/>
          </a:prstGeom>
        </p:spPr>
      </p:pic>
      <p:sp>
        <p:nvSpPr>
          <p:cNvPr id="37" name="Rectangle 36"/>
          <p:cNvSpPr/>
          <p:nvPr/>
        </p:nvSpPr>
        <p:spPr>
          <a:xfrm>
            <a:off x="4539536" y="3035026"/>
            <a:ext cx="581329" cy="5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8" name="Picture 3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88124" y="3064438"/>
            <a:ext cx="454520" cy="454520"/>
          </a:xfrm>
          <a:prstGeom prst="rect">
            <a:avLst/>
          </a:prstGeom>
        </p:spPr>
      </p:pic>
      <p:sp>
        <p:nvSpPr>
          <p:cNvPr id="39" name="Striped Right Arrow 38"/>
          <p:cNvSpPr/>
          <p:nvPr/>
        </p:nvSpPr>
        <p:spPr>
          <a:xfrm>
            <a:off x="3623430" y="2774101"/>
            <a:ext cx="647798" cy="949788"/>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0" name="Striped Right Arrow 39"/>
          <p:cNvSpPr/>
          <p:nvPr/>
        </p:nvSpPr>
        <p:spPr>
          <a:xfrm>
            <a:off x="7231122" y="2767608"/>
            <a:ext cx="647798" cy="949788"/>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1" name="Rectangle 40"/>
          <p:cNvSpPr/>
          <p:nvPr/>
        </p:nvSpPr>
        <p:spPr>
          <a:xfrm>
            <a:off x="1873000" y="1903854"/>
            <a:ext cx="700834" cy="369332"/>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algn="ctr"/>
            <a:r>
              <a:rPr lang="en-US" dirty="0">
                <a:solidFill>
                  <a:schemeClr val="bg1"/>
                </a:solidFill>
                <a:latin typeface="Roboto Light" panose="02000000000000000000" pitchFamily="2" charset="0"/>
                <a:ea typeface="Roboto Light" panose="02000000000000000000" pitchFamily="2" charset="0"/>
              </a:rPr>
              <a:t>Input</a:t>
            </a:r>
          </a:p>
        </p:txBody>
      </p:sp>
      <p:sp>
        <p:nvSpPr>
          <p:cNvPr id="42" name="Rectangle 41"/>
          <p:cNvSpPr/>
          <p:nvPr/>
        </p:nvSpPr>
        <p:spPr>
          <a:xfrm>
            <a:off x="9752297" y="1834645"/>
            <a:ext cx="870752" cy="369332"/>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algn="ctr"/>
            <a:r>
              <a:rPr lang="en-US" dirty="0">
                <a:solidFill>
                  <a:schemeClr val="bg1"/>
                </a:solidFill>
                <a:latin typeface="Roboto Light" panose="02000000000000000000" pitchFamily="2" charset="0"/>
                <a:ea typeface="Roboto Light" panose="02000000000000000000" pitchFamily="2" charset="0"/>
              </a:rPr>
              <a:t>Output</a:t>
            </a:r>
          </a:p>
        </p:txBody>
      </p:sp>
      <p:grpSp>
        <p:nvGrpSpPr>
          <p:cNvPr id="43" name="Google Shape;668;p40"/>
          <p:cNvGrpSpPr/>
          <p:nvPr/>
        </p:nvGrpSpPr>
        <p:grpSpPr>
          <a:xfrm>
            <a:off x="8195857" y="3254458"/>
            <a:ext cx="778772" cy="422337"/>
            <a:chOff x="4604550" y="3714775"/>
            <a:chExt cx="439625" cy="319075"/>
          </a:xfrm>
          <a:solidFill>
            <a:srgbClr val="94BF6E"/>
          </a:solidFill>
        </p:grpSpPr>
        <p:sp>
          <p:nvSpPr>
            <p:cNvPr id="44" name="Google Shape;669;p40"/>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grpFill/>
            <a:ln w="28575"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5" name="Google Shape;670;p40"/>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grpFill/>
            <a:ln w="28575"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sp>
        <p:nvSpPr>
          <p:cNvPr id="46" name="TextBox 45"/>
          <p:cNvSpPr txBox="1"/>
          <p:nvPr/>
        </p:nvSpPr>
        <p:spPr>
          <a:xfrm>
            <a:off x="5568017" y="3097617"/>
            <a:ext cx="247467" cy="369332"/>
          </a:xfrm>
          <a:prstGeom prst="rect">
            <a:avLst/>
          </a:prstGeom>
          <a:noFill/>
        </p:spPr>
        <p:txBody>
          <a:bodyPr wrap="square" rtlCol="0">
            <a:spAutoFit/>
          </a:bodyPr>
          <a:lstStyle/>
          <a:p>
            <a:r>
              <a:rPr lang="en-US" b="1" dirty="0">
                <a:solidFill>
                  <a:srgbClr val="18637B"/>
                </a:solidFill>
                <a:latin typeface="Roboto Light" panose="02000000000000000000" pitchFamily="2" charset="0"/>
                <a:ea typeface="Roboto Light" panose="02000000000000000000" pitchFamily="2" charset="0"/>
                <a:cs typeface="Nixie One" panose="020B0604020202020204" charset="0"/>
              </a:rPr>
              <a:t>?</a:t>
            </a:r>
          </a:p>
        </p:txBody>
      </p:sp>
      <p:sp>
        <p:nvSpPr>
          <p:cNvPr id="48" name="TextBox 47"/>
          <p:cNvSpPr txBox="1"/>
          <p:nvPr/>
        </p:nvSpPr>
        <p:spPr>
          <a:xfrm>
            <a:off x="992002" y="441434"/>
            <a:ext cx="6239119"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Overview of problem </a:t>
            </a:r>
          </a:p>
        </p:txBody>
      </p:sp>
      <p:cxnSp>
        <p:nvCxnSpPr>
          <p:cNvPr id="49"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56" name="Google Shape;828;p40"/>
          <p:cNvGrpSpPr/>
          <p:nvPr/>
        </p:nvGrpSpPr>
        <p:grpSpPr>
          <a:xfrm>
            <a:off x="407088" y="266851"/>
            <a:ext cx="444565" cy="554393"/>
            <a:chOff x="6718575" y="2318625"/>
            <a:chExt cx="256950" cy="407375"/>
          </a:xfrm>
        </p:grpSpPr>
        <p:sp>
          <p:nvSpPr>
            <p:cNvPr id="57" name="Google Shape;829;p4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830;p4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831;p4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832;p4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833;p4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 name="Google Shape;834;p4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 name="Google Shape;835;p4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836;p40"/>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TextBox 1"/>
          <p:cNvSpPr txBox="1"/>
          <p:nvPr/>
        </p:nvSpPr>
        <p:spPr>
          <a:xfrm>
            <a:off x="1251142" y="4806692"/>
            <a:ext cx="2557482" cy="1200329"/>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Name</a:t>
            </a:r>
          </a:p>
          <a:p>
            <a:r>
              <a:rPr lang="en-US" dirty="0">
                <a:latin typeface="Roboto Light" panose="02000000000000000000" pitchFamily="2" charset="0"/>
                <a:ea typeface="Roboto Light" panose="02000000000000000000" pitchFamily="2" charset="0"/>
              </a:rPr>
              <a:t>Age</a:t>
            </a:r>
          </a:p>
          <a:p>
            <a:r>
              <a:rPr lang="en-US" dirty="0">
                <a:latin typeface="Roboto Light" panose="02000000000000000000" pitchFamily="2" charset="0"/>
                <a:ea typeface="Roboto Light" panose="02000000000000000000" pitchFamily="2" charset="0"/>
              </a:rPr>
              <a:t>Address</a:t>
            </a:r>
          </a:p>
          <a:p>
            <a:r>
              <a:rPr lang="en-US" dirty="0">
                <a:latin typeface="Roboto Light" panose="02000000000000000000" pitchFamily="2" charset="0"/>
                <a:ea typeface="Roboto Light" panose="02000000000000000000" pitchFamily="2" charset="0"/>
              </a:rPr>
              <a:t>Identification</a:t>
            </a:r>
          </a:p>
        </p:txBody>
      </p:sp>
      <p:sp>
        <p:nvSpPr>
          <p:cNvPr id="3" name="TextBox 2"/>
          <p:cNvSpPr txBox="1"/>
          <p:nvPr/>
        </p:nvSpPr>
        <p:spPr>
          <a:xfrm>
            <a:off x="1287923" y="4091603"/>
            <a:ext cx="2687106" cy="715089"/>
          </a:xfrm>
          <a:prstGeom prst="roundRect">
            <a:avLst/>
          </a:prstGeom>
          <a:solidFill>
            <a:srgbClr val="94BF6E"/>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latin typeface="Roboto Light" panose="02000000000000000000" pitchFamily="2" charset="0"/>
                <a:ea typeface="Roboto Light" panose="02000000000000000000" pitchFamily="2" charset="0"/>
              </a:rPr>
              <a:t>Additional information for verification</a:t>
            </a:r>
          </a:p>
        </p:txBody>
      </p:sp>
      <p:sp>
        <p:nvSpPr>
          <p:cNvPr id="55" name="Striped Right Arrow 54"/>
          <p:cNvSpPr/>
          <p:nvPr/>
        </p:nvSpPr>
        <p:spPr>
          <a:xfrm rot="5400000">
            <a:off x="9863773" y="3916107"/>
            <a:ext cx="647798" cy="949788"/>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nvGrpSpPr>
          <p:cNvPr id="65" name="Google Shape;817;p40"/>
          <p:cNvGrpSpPr/>
          <p:nvPr/>
        </p:nvGrpSpPr>
        <p:grpSpPr>
          <a:xfrm>
            <a:off x="7835510" y="4959285"/>
            <a:ext cx="419744" cy="497674"/>
            <a:chOff x="1268550" y="929175"/>
            <a:chExt cx="407950" cy="497475"/>
          </a:xfrm>
        </p:grpSpPr>
        <p:sp>
          <p:nvSpPr>
            <p:cNvPr id="66" name="Google Shape;818;p40"/>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28575"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9;p40"/>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28575"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20;p40"/>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28575"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Box 72"/>
          <p:cNvSpPr txBox="1"/>
          <p:nvPr/>
        </p:nvSpPr>
        <p:spPr>
          <a:xfrm>
            <a:off x="8603273" y="4897148"/>
            <a:ext cx="3549378"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List of Lender's Customers with the corresponding score</a:t>
            </a:r>
          </a:p>
        </p:txBody>
      </p:sp>
      <p:sp>
        <p:nvSpPr>
          <p:cNvPr id="74" name="TextBox 73"/>
          <p:cNvSpPr txBox="1"/>
          <p:nvPr/>
        </p:nvSpPr>
        <p:spPr>
          <a:xfrm>
            <a:off x="8667759" y="5809267"/>
            <a:ext cx="3373766" cy="923330"/>
          </a:xfrm>
          <a:prstGeom prst="rect">
            <a:avLst/>
          </a:prstGeom>
          <a:noFill/>
        </p:spPr>
        <p:txBody>
          <a:bodyPr wrap="square" rtlCol="0">
            <a:spAutoFit/>
          </a:bodyPr>
          <a:lstStyle/>
          <a:p>
            <a:r>
              <a:rPr lang="en-US" dirty="0" err="1">
                <a:latin typeface="Roboto Light" panose="02000000000000000000" pitchFamily="2" charset="0"/>
                <a:ea typeface="Roboto Light" panose="02000000000000000000" pitchFamily="2" charset="0"/>
              </a:rPr>
              <a:t>Đề</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xuất</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danh</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sách</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Khách</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hàng</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có</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nhu</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cầu</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vay</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và</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mức</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điểm</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phù</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hợp</a:t>
            </a:r>
            <a:endParaRPr lang="en-US" dirty="0">
              <a:latin typeface="Roboto Light" panose="02000000000000000000" pitchFamily="2" charset="0"/>
              <a:ea typeface="Roboto Light" panose="02000000000000000000" pitchFamily="2" charset="0"/>
            </a:endParaRPr>
          </a:p>
        </p:txBody>
      </p:sp>
      <p:grpSp>
        <p:nvGrpSpPr>
          <p:cNvPr id="75" name="Google Shape;498;p40"/>
          <p:cNvGrpSpPr/>
          <p:nvPr/>
        </p:nvGrpSpPr>
        <p:grpSpPr>
          <a:xfrm>
            <a:off x="7866815" y="5982947"/>
            <a:ext cx="388439" cy="552270"/>
            <a:chOff x="596350" y="929175"/>
            <a:chExt cx="407950" cy="497475"/>
          </a:xfrm>
        </p:grpSpPr>
        <p:sp>
          <p:nvSpPr>
            <p:cNvPr id="76" name="Google Shape;499;p40"/>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00;p40"/>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1;p40"/>
            <p:cNvSpPr/>
            <p:nvPr/>
          </p:nvSpPr>
          <p:spPr>
            <a:xfrm>
              <a:off x="688900" y="1256150"/>
              <a:ext cx="133975" cy="25"/>
            </a:xfrm>
            <a:custGeom>
              <a:avLst/>
              <a:gdLst/>
              <a:ahLst/>
              <a:cxnLst/>
              <a:rect l="l" t="t" r="r" b="b"/>
              <a:pathLst>
                <a:path w="5359" h="1" fill="none" extrusionOk="0">
                  <a:moveTo>
                    <a:pt x="5358" y="0"/>
                  </a:moveTo>
                  <a:lnTo>
                    <a:pt x="0" y="0"/>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02;p40"/>
            <p:cNvSpPr/>
            <p:nvPr/>
          </p:nvSpPr>
          <p:spPr>
            <a:xfrm>
              <a:off x="688900" y="1201350"/>
              <a:ext cx="255750" cy="25"/>
            </a:xfrm>
            <a:custGeom>
              <a:avLst/>
              <a:gdLst/>
              <a:ahLst/>
              <a:cxnLst/>
              <a:rect l="l" t="t" r="r" b="b"/>
              <a:pathLst>
                <a:path w="10230" h="1" fill="none" extrusionOk="0">
                  <a:moveTo>
                    <a:pt x="10229" y="1"/>
                  </a:moveTo>
                  <a:lnTo>
                    <a:pt x="0" y="1"/>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03;p40"/>
            <p:cNvSpPr/>
            <p:nvPr/>
          </p:nvSpPr>
          <p:spPr>
            <a:xfrm>
              <a:off x="688900" y="1145950"/>
              <a:ext cx="255750" cy="25"/>
            </a:xfrm>
            <a:custGeom>
              <a:avLst/>
              <a:gdLst/>
              <a:ahLst/>
              <a:cxnLst/>
              <a:rect l="l" t="t" r="r" b="b"/>
              <a:pathLst>
                <a:path w="10230" h="1" fill="none" extrusionOk="0">
                  <a:moveTo>
                    <a:pt x="10229" y="0"/>
                  </a:moveTo>
                  <a:lnTo>
                    <a:pt x="0" y="0"/>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04;p40"/>
            <p:cNvSpPr/>
            <p:nvPr/>
          </p:nvSpPr>
          <p:spPr>
            <a:xfrm>
              <a:off x="688900" y="1090525"/>
              <a:ext cx="255750" cy="25"/>
            </a:xfrm>
            <a:custGeom>
              <a:avLst/>
              <a:gdLst/>
              <a:ahLst/>
              <a:cxnLst/>
              <a:rect l="l" t="t" r="r" b="b"/>
              <a:pathLst>
                <a:path w="10230" h="1" fill="none" extrusionOk="0">
                  <a:moveTo>
                    <a:pt x="10229" y="1"/>
                  </a:moveTo>
                  <a:lnTo>
                    <a:pt x="0" y="1"/>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05;p40"/>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977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ctrTitle"/>
          </p:nvPr>
        </p:nvSpPr>
        <p:spPr>
          <a:xfrm>
            <a:off x="5484800" y="3838333"/>
            <a:ext cx="6007600" cy="1546400"/>
          </a:xfrm>
          <a:prstGeom prst="rect">
            <a:avLst/>
          </a:prstGeom>
        </p:spPr>
        <p:txBody>
          <a:bodyPr spcFirstLastPara="1" wrap="square" lIns="121900" tIns="121900" rIns="121900" bIns="121900" anchor="b" anchorCtr="0">
            <a:noAutofit/>
          </a:bodyPr>
          <a:lstStyle/>
          <a:p>
            <a:pPr marL="0" indent="0"/>
            <a:r>
              <a:rPr lang="en-US" dirty="0"/>
              <a:t>Features Engineering</a:t>
            </a:r>
          </a:p>
        </p:txBody>
      </p:sp>
      <p:sp>
        <p:nvSpPr>
          <p:cNvPr id="147" name="Google Shape;147;p16"/>
          <p:cNvSpPr txBox="1">
            <a:spLocks noGrp="1"/>
          </p:cNvSpPr>
          <p:nvPr>
            <p:ph type="subTitle" idx="1"/>
          </p:nvPr>
        </p:nvSpPr>
        <p:spPr>
          <a:xfrm>
            <a:off x="5484800" y="5310733"/>
            <a:ext cx="6007600" cy="1046400"/>
          </a:xfrm>
          <a:prstGeom prst="rect">
            <a:avLst/>
          </a:prstGeom>
        </p:spPr>
        <p:txBody>
          <a:bodyPr spcFirstLastPara="1" wrap="square" lIns="121900" tIns="121900" rIns="121900" bIns="121900" anchor="t" anchorCtr="0">
            <a:noAutofit/>
          </a:bodyPr>
          <a:lstStyle/>
          <a:p>
            <a:pPr marL="0" indent="0"/>
            <a:r>
              <a:rPr lang="en-US" dirty="0"/>
              <a:t>Features </a:t>
            </a:r>
            <a:r>
              <a:rPr lang="en" dirty="0"/>
              <a:t>Engineering</a:t>
            </a:r>
            <a:endParaRPr dirty="0"/>
          </a:p>
        </p:txBody>
      </p:sp>
      <p:sp>
        <p:nvSpPr>
          <p:cNvPr id="148" name="Google Shape;148;p16"/>
          <p:cNvSpPr txBox="1"/>
          <p:nvPr/>
        </p:nvSpPr>
        <p:spPr>
          <a:xfrm>
            <a:off x="0" y="671133"/>
            <a:ext cx="4628400" cy="50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66" kern="0" dirty="0">
                <a:solidFill>
                  <a:srgbClr val="18637B"/>
                </a:solidFill>
                <a:latin typeface="Roboto Slab"/>
                <a:ea typeface="Roboto Slab"/>
                <a:cs typeface="Roboto Slab"/>
                <a:sym typeface="Roboto Slab"/>
              </a:rPr>
              <a:t>2</a:t>
            </a:r>
            <a:endParaRPr sz="26666" kern="0" dirty="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138316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8</a:t>
            </a:fld>
            <a:endParaRPr/>
          </a:p>
        </p:txBody>
      </p:sp>
      <p:sp>
        <p:nvSpPr>
          <p:cNvPr id="87" name="Google Shape;445;p38"/>
          <p:cNvSpPr txBox="1">
            <a:spLocks noGrp="1"/>
          </p:cNvSpPr>
          <p:nvPr>
            <p:ph type="title"/>
          </p:nvPr>
        </p:nvSpPr>
        <p:spPr>
          <a:xfrm>
            <a:off x="992003" y="199697"/>
            <a:ext cx="3513089" cy="241738"/>
          </a:xfrm>
          <a:prstGeom prst="rect">
            <a:avLst/>
          </a:prstGeom>
        </p:spPr>
        <p:txBody>
          <a:bodyPr spcFirstLastPara="1" vert="horz" wrap="square" lIns="121900" tIns="121900" rIns="121900" bIns="121900" rtlCol="0" anchor="ctr" anchorCtr="0">
            <a:noAutofit/>
          </a:bodyPr>
          <a:lstStyle/>
          <a:p>
            <a:r>
              <a:rPr lang="en-US" sz="1800" dirty="0">
                <a:solidFill>
                  <a:schemeClr val="bg1"/>
                </a:solidFill>
                <a:latin typeface="Roboto Slab" panose="020B0604020202020204" charset="0"/>
                <a:ea typeface="Roboto Slab" panose="020B0604020202020204" charset="0"/>
              </a:rPr>
              <a:t>2. Input data</a:t>
            </a:r>
            <a:endParaRPr sz="1800" dirty="0">
              <a:solidFill>
                <a:schemeClr val="bg1"/>
              </a:solidFill>
              <a:latin typeface="Roboto Slab" panose="020B0604020202020204" charset="0"/>
              <a:ea typeface="Roboto Slab" panose="020B0604020202020204" charset="0"/>
            </a:endParaRPr>
          </a:p>
        </p:txBody>
      </p:sp>
      <p:sp>
        <p:nvSpPr>
          <p:cNvPr id="88" name="TextBox 87"/>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Input type</a:t>
            </a:r>
          </a:p>
        </p:txBody>
      </p:sp>
      <p:cxnSp>
        <p:nvCxnSpPr>
          <p:cNvPr id="89"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96" name="Google Shape;671;p40"/>
          <p:cNvGrpSpPr/>
          <p:nvPr/>
        </p:nvGrpSpPr>
        <p:grpSpPr>
          <a:xfrm>
            <a:off x="349515" y="300145"/>
            <a:ext cx="536070" cy="523634"/>
            <a:chOff x="5292575" y="3681900"/>
            <a:chExt cx="420150" cy="373275"/>
          </a:xfrm>
        </p:grpSpPr>
        <p:sp>
          <p:nvSpPr>
            <p:cNvPr id="97"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 name="Oval 3"/>
          <p:cNvSpPr/>
          <p:nvPr/>
        </p:nvSpPr>
        <p:spPr>
          <a:xfrm>
            <a:off x="7676791" y="1732371"/>
            <a:ext cx="2328159" cy="929303"/>
          </a:xfrm>
          <a:prstGeom prst="ellipse">
            <a:avLst/>
          </a:prstGeom>
          <a:ln w="28575">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latin typeface="Roboto Light" panose="02000000000000000000" pitchFamily="2" charset="0"/>
                <a:ea typeface="Roboto Light" panose="02000000000000000000" pitchFamily="2" charset="0"/>
              </a:rPr>
              <a:t>The </a:t>
            </a:r>
            <a:r>
              <a:rPr lang="sv-SE" sz="1400" dirty="0" err="1">
                <a:latin typeface="Roboto Light" panose="02000000000000000000" pitchFamily="2" charset="0"/>
                <a:ea typeface="Roboto Light" panose="02000000000000000000" pitchFamily="2" charset="0"/>
              </a:rPr>
              <a:t>behavior</a:t>
            </a:r>
            <a:r>
              <a:rPr lang="sv-SE" sz="1400" dirty="0">
                <a:latin typeface="Roboto Light" panose="02000000000000000000" pitchFamily="2" charset="0"/>
                <a:ea typeface="Roboto Light" panose="02000000000000000000" pitchFamily="2" charset="0"/>
              </a:rPr>
              <a:t> </a:t>
            </a:r>
            <a:r>
              <a:rPr lang="sv-SE" sz="1400" dirty="0" err="1">
                <a:latin typeface="Roboto Light" panose="02000000000000000000" pitchFamily="2" charset="0"/>
                <a:ea typeface="Roboto Light" panose="02000000000000000000" pitchFamily="2" charset="0"/>
              </a:rPr>
              <a:t>of</a:t>
            </a:r>
            <a:r>
              <a:rPr lang="sv-SE" sz="1400" dirty="0">
                <a:latin typeface="Roboto Light" panose="02000000000000000000" pitchFamily="2" charset="0"/>
                <a:ea typeface="Roboto Light" panose="02000000000000000000" pitchFamily="2" charset="0"/>
              </a:rPr>
              <a:t> </a:t>
            </a:r>
            <a:r>
              <a:rPr lang="sv-SE" sz="1400" dirty="0" err="1">
                <a:latin typeface="Roboto Light" panose="02000000000000000000" pitchFamily="2" charset="0"/>
                <a:ea typeface="Roboto Light" panose="02000000000000000000" pitchFamily="2" charset="0"/>
              </a:rPr>
              <a:t>using</a:t>
            </a:r>
            <a:r>
              <a:rPr lang="sv-SE" sz="1400" dirty="0">
                <a:latin typeface="Roboto Light" panose="02000000000000000000" pitchFamily="2" charset="0"/>
                <a:ea typeface="Roboto Light" panose="02000000000000000000" pitchFamily="2" charset="0"/>
              </a:rPr>
              <a:t> </a:t>
            </a:r>
            <a:r>
              <a:rPr lang="sv-SE" sz="1400" dirty="0" err="1">
                <a:latin typeface="Roboto Light" panose="02000000000000000000" pitchFamily="2" charset="0"/>
                <a:ea typeface="Roboto Light" panose="02000000000000000000" pitchFamily="2" charset="0"/>
              </a:rPr>
              <a:t>telecommunications</a:t>
            </a:r>
            <a:endParaRPr lang="en-US" sz="1400" dirty="0">
              <a:latin typeface="Roboto Light" panose="02000000000000000000" pitchFamily="2" charset="0"/>
              <a:ea typeface="Roboto Light" panose="02000000000000000000" pitchFamily="2" charset="0"/>
            </a:endParaRPr>
          </a:p>
        </p:txBody>
      </p:sp>
      <p:sp>
        <p:nvSpPr>
          <p:cNvPr id="19" name="Oval 18"/>
          <p:cNvSpPr/>
          <p:nvPr/>
        </p:nvSpPr>
        <p:spPr>
          <a:xfrm>
            <a:off x="3262489" y="2031999"/>
            <a:ext cx="1557867" cy="849787"/>
          </a:xfrm>
          <a:prstGeom prst="ellipse">
            <a:avLst/>
          </a:prstGeom>
          <a:ln w="28575">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panose="02000000000000000000" pitchFamily="2" charset="0"/>
                <a:ea typeface="Roboto Light" panose="02000000000000000000" pitchFamily="2" charset="0"/>
              </a:rPr>
              <a:t>Identify</a:t>
            </a:r>
          </a:p>
        </p:txBody>
      </p:sp>
      <p:sp>
        <p:nvSpPr>
          <p:cNvPr id="20" name="Oval 19"/>
          <p:cNvSpPr/>
          <p:nvPr/>
        </p:nvSpPr>
        <p:spPr>
          <a:xfrm>
            <a:off x="3019278" y="4369375"/>
            <a:ext cx="1725175" cy="869244"/>
          </a:xfrm>
          <a:prstGeom prst="ellipse">
            <a:avLst/>
          </a:prstGeom>
          <a:ln w="28575">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panose="02000000000000000000" pitchFamily="2" charset="0"/>
                <a:ea typeface="Roboto Light" panose="02000000000000000000" pitchFamily="2" charset="0"/>
              </a:rPr>
              <a:t>Habit of moving</a:t>
            </a:r>
          </a:p>
        </p:txBody>
      </p:sp>
      <p:sp>
        <p:nvSpPr>
          <p:cNvPr id="21" name="Oval 20"/>
          <p:cNvSpPr/>
          <p:nvPr/>
        </p:nvSpPr>
        <p:spPr>
          <a:xfrm>
            <a:off x="6995223" y="4624025"/>
            <a:ext cx="2026096" cy="711200"/>
          </a:xfrm>
          <a:prstGeom prst="ellipse">
            <a:avLst/>
          </a:prstGeom>
          <a:ln w="28575">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panose="02000000000000000000" pitchFamily="2" charset="0"/>
                <a:ea typeface="Roboto Light" panose="02000000000000000000" pitchFamily="2" charset="0"/>
              </a:rPr>
              <a:t>Public relationship</a:t>
            </a:r>
          </a:p>
        </p:txBody>
      </p:sp>
      <p:cxnSp>
        <p:nvCxnSpPr>
          <p:cNvPr id="9" name="Straight Connector 8"/>
          <p:cNvCxnSpPr>
            <a:endCxn id="20" idx="7"/>
          </p:cNvCxnSpPr>
          <p:nvPr/>
        </p:nvCxnSpPr>
        <p:spPr>
          <a:xfrm flipH="1">
            <a:off x="4491807" y="3473015"/>
            <a:ext cx="974856" cy="1023658"/>
          </a:xfrm>
          <a:prstGeom prst="line">
            <a:avLst/>
          </a:prstGeom>
          <a:ln w="571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stCxn id="4" idx="3"/>
            <a:endCxn id="3" idx="3"/>
          </p:cNvCxnSpPr>
          <p:nvPr/>
        </p:nvCxnSpPr>
        <p:spPr>
          <a:xfrm flipH="1">
            <a:off x="6915807" y="2525581"/>
            <a:ext cx="1101935" cy="731263"/>
          </a:xfrm>
          <a:prstGeom prst="line">
            <a:avLst/>
          </a:prstGeom>
          <a:ln w="571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 idx="1"/>
            <a:endCxn id="19" idx="5"/>
          </p:cNvCxnSpPr>
          <p:nvPr/>
        </p:nvCxnSpPr>
        <p:spPr>
          <a:xfrm flipH="1" flipV="1">
            <a:off x="4592212" y="2757338"/>
            <a:ext cx="856040" cy="499506"/>
          </a:xfrm>
          <a:prstGeom prst="line">
            <a:avLst/>
          </a:prstGeom>
          <a:ln w="571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a:stCxn id="21" idx="1"/>
            <a:endCxn id="3" idx="2"/>
          </p:cNvCxnSpPr>
          <p:nvPr/>
        </p:nvCxnSpPr>
        <p:spPr>
          <a:xfrm flipH="1" flipV="1">
            <a:off x="6182030" y="3623733"/>
            <a:ext cx="1109908" cy="1104445"/>
          </a:xfrm>
          <a:prstGeom prst="line">
            <a:avLst/>
          </a:prstGeom>
          <a:ln w="57150">
            <a:solidFill>
              <a:srgbClr val="18637B"/>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10299028" y="4820356"/>
            <a:ext cx="1091462" cy="514869"/>
          </a:xfrm>
          <a:prstGeom prst="roundRect">
            <a:avLst/>
          </a:prstGeom>
          <a:ln w="19050">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Contact number</a:t>
            </a:r>
          </a:p>
        </p:txBody>
      </p:sp>
      <p:sp>
        <p:nvSpPr>
          <p:cNvPr id="38" name="Rounded Rectangle 37"/>
          <p:cNvSpPr/>
          <p:nvPr/>
        </p:nvSpPr>
        <p:spPr>
          <a:xfrm>
            <a:off x="9866488" y="5562632"/>
            <a:ext cx="1283338" cy="461827"/>
          </a:xfrm>
          <a:prstGeom prst="roundRect">
            <a:avLst/>
          </a:prstGeom>
          <a:ln w="19050">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Two-way call number</a:t>
            </a:r>
          </a:p>
        </p:txBody>
      </p:sp>
      <p:sp>
        <p:nvSpPr>
          <p:cNvPr id="39" name="Rounded Rectangle 38"/>
          <p:cNvSpPr/>
          <p:nvPr/>
        </p:nvSpPr>
        <p:spPr>
          <a:xfrm>
            <a:off x="8008271" y="6020954"/>
            <a:ext cx="1858217" cy="681452"/>
          </a:xfrm>
          <a:prstGeom prst="roundRect">
            <a:avLst/>
          </a:prstGeom>
          <a:ln w="19050">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Number of days Telecommunications use behavior</a:t>
            </a:r>
          </a:p>
        </p:txBody>
      </p:sp>
      <p:sp>
        <p:nvSpPr>
          <p:cNvPr id="40" name="Rounded Rectangle 39"/>
          <p:cNvSpPr/>
          <p:nvPr/>
        </p:nvSpPr>
        <p:spPr>
          <a:xfrm>
            <a:off x="6105199" y="6088232"/>
            <a:ext cx="1799742" cy="603535"/>
          </a:xfrm>
          <a:prstGeom prst="roundRect">
            <a:avLst/>
          </a:prstGeom>
          <a:ln w="19050">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Time between two-way calls,...</a:t>
            </a:r>
          </a:p>
        </p:txBody>
      </p:sp>
      <p:sp>
        <p:nvSpPr>
          <p:cNvPr id="41" name="Rounded Rectangle 40"/>
          <p:cNvSpPr/>
          <p:nvPr/>
        </p:nvSpPr>
        <p:spPr>
          <a:xfrm>
            <a:off x="9316610" y="726771"/>
            <a:ext cx="1373023" cy="396484"/>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Subscriber age</a:t>
            </a:r>
          </a:p>
        </p:txBody>
      </p:sp>
      <p:sp>
        <p:nvSpPr>
          <p:cNvPr id="43" name="Rounded Rectangle 42"/>
          <p:cNvSpPr/>
          <p:nvPr/>
        </p:nvSpPr>
        <p:spPr>
          <a:xfrm>
            <a:off x="10233093" y="1282524"/>
            <a:ext cx="1373023" cy="449847"/>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Incoming/outgoing call time</a:t>
            </a:r>
          </a:p>
        </p:txBody>
      </p:sp>
      <p:sp>
        <p:nvSpPr>
          <p:cNvPr id="44" name="Rounded Rectangle 43"/>
          <p:cNvSpPr/>
          <p:nvPr/>
        </p:nvSpPr>
        <p:spPr>
          <a:xfrm>
            <a:off x="10691741" y="1993325"/>
            <a:ext cx="1161592" cy="464651"/>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Amount of data used</a:t>
            </a:r>
          </a:p>
        </p:txBody>
      </p:sp>
      <p:sp>
        <p:nvSpPr>
          <p:cNvPr id="45" name="Rounded Rectangle 44"/>
          <p:cNvSpPr/>
          <p:nvPr/>
        </p:nvSpPr>
        <p:spPr>
          <a:xfrm>
            <a:off x="10384916" y="2786535"/>
            <a:ext cx="1287795" cy="480844"/>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Amount to call/text</a:t>
            </a:r>
          </a:p>
        </p:txBody>
      </p:sp>
      <p:sp>
        <p:nvSpPr>
          <p:cNvPr id="23" name="Oval 22"/>
          <p:cNvSpPr/>
          <p:nvPr/>
        </p:nvSpPr>
        <p:spPr>
          <a:xfrm>
            <a:off x="1244817" y="1285199"/>
            <a:ext cx="1012961" cy="827060"/>
          </a:xfrm>
          <a:prstGeom prst="ellipse">
            <a:avLst/>
          </a:prstGeom>
          <a:ln w="19050">
            <a:solidFill>
              <a:srgbClr val="16575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Age</a:t>
            </a:r>
          </a:p>
        </p:txBody>
      </p:sp>
      <p:sp>
        <p:nvSpPr>
          <p:cNvPr id="47" name="Oval 46"/>
          <p:cNvSpPr/>
          <p:nvPr/>
        </p:nvSpPr>
        <p:spPr>
          <a:xfrm>
            <a:off x="587251" y="2031259"/>
            <a:ext cx="974995" cy="784138"/>
          </a:xfrm>
          <a:prstGeom prst="ellipse">
            <a:avLst/>
          </a:prstGeom>
          <a:ln w="19050">
            <a:solidFill>
              <a:srgbClr val="16575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Name</a:t>
            </a:r>
          </a:p>
        </p:txBody>
      </p:sp>
      <p:sp>
        <p:nvSpPr>
          <p:cNvPr id="48" name="Oval 47"/>
          <p:cNvSpPr/>
          <p:nvPr/>
        </p:nvSpPr>
        <p:spPr>
          <a:xfrm>
            <a:off x="486383" y="2925290"/>
            <a:ext cx="1094446" cy="770386"/>
          </a:xfrm>
          <a:prstGeom prst="ellipse">
            <a:avLst/>
          </a:prstGeom>
          <a:ln w="19050">
            <a:solidFill>
              <a:srgbClr val="16575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Gender</a:t>
            </a:r>
          </a:p>
        </p:txBody>
      </p:sp>
      <p:sp>
        <p:nvSpPr>
          <p:cNvPr id="49" name="Oval 48"/>
          <p:cNvSpPr/>
          <p:nvPr/>
        </p:nvSpPr>
        <p:spPr>
          <a:xfrm>
            <a:off x="1348502" y="3473015"/>
            <a:ext cx="1248470" cy="918020"/>
          </a:xfrm>
          <a:prstGeom prst="ellipse">
            <a:avLst/>
          </a:prstGeom>
          <a:ln w="19050">
            <a:solidFill>
              <a:srgbClr val="16575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Address</a:t>
            </a:r>
          </a:p>
        </p:txBody>
      </p:sp>
      <p:cxnSp>
        <p:nvCxnSpPr>
          <p:cNvPr id="54" name="Straight Connector 53"/>
          <p:cNvCxnSpPr>
            <a:cxnSpLocks/>
            <a:stCxn id="19" idx="2"/>
            <a:endCxn id="47" idx="6"/>
          </p:cNvCxnSpPr>
          <p:nvPr/>
        </p:nvCxnSpPr>
        <p:spPr>
          <a:xfrm flipH="1" flipV="1">
            <a:off x="1562246" y="2423328"/>
            <a:ext cx="1700243" cy="33565"/>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9" idx="1"/>
            <a:endCxn id="23" idx="6"/>
          </p:cNvCxnSpPr>
          <p:nvPr/>
        </p:nvCxnSpPr>
        <p:spPr>
          <a:xfrm flipH="1" flipV="1">
            <a:off x="2257778" y="1698729"/>
            <a:ext cx="1232855" cy="457718"/>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a:stCxn id="19" idx="3"/>
            <a:endCxn id="48" idx="7"/>
          </p:cNvCxnSpPr>
          <p:nvPr/>
        </p:nvCxnSpPr>
        <p:spPr>
          <a:xfrm flipH="1">
            <a:off x="1420551" y="2757338"/>
            <a:ext cx="2070082" cy="280772"/>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stCxn id="19" idx="4"/>
            <a:endCxn id="49" idx="7"/>
          </p:cNvCxnSpPr>
          <p:nvPr/>
        </p:nvCxnSpPr>
        <p:spPr>
          <a:xfrm flipH="1">
            <a:off x="2414138" y="2881786"/>
            <a:ext cx="1627285" cy="725670"/>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grpSp>
        <p:nvGrpSpPr>
          <p:cNvPr id="67" name="Google Shape;566;p40"/>
          <p:cNvGrpSpPr/>
          <p:nvPr/>
        </p:nvGrpSpPr>
        <p:grpSpPr>
          <a:xfrm>
            <a:off x="7432990" y="2224614"/>
            <a:ext cx="434755" cy="411573"/>
            <a:chOff x="6618700" y="1635475"/>
            <a:chExt cx="456675" cy="432325"/>
          </a:xfrm>
        </p:grpSpPr>
        <p:sp>
          <p:nvSpPr>
            <p:cNvPr id="68" name="Google Shape;567;p4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9" name="Google Shape;568;p4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0" name="Google Shape;569;p4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1" name="Google Shape;570;p4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2" name="Google Shape;571;p4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sp>
        <p:nvSpPr>
          <p:cNvPr id="73" name="Google Shape;605;p40"/>
          <p:cNvSpPr/>
          <p:nvPr/>
        </p:nvSpPr>
        <p:spPr>
          <a:xfrm>
            <a:off x="4905203" y="2376634"/>
            <a:ext cx="362879" cy="38258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nvGrpSpPr>
          <p:cNvPr id="74" name="Google Shape;750;p40"/>
          <p:cNvGrpSpPr/>
          <p:nvPr/>
        </p:nvGrpSpPr>
        <p:grpSpPr>
          <a:xfrm>
            <a:off x="4102248" y="3837413"/>
            <a:ext cx="439396" cy="391867"/>
            <a:chOff x="3927500" y="301425"/>
            <a:chExt cx="461550" cy="411625"/>
          </a:xfrm>
        </p:grpSpPr>
        <p:sp>
          <p:nvSpPr>
            <p:cNvPr id="75" name="Google Shape;751;p40"/>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6" name="Google Shape;752;p40"/>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7" name="Google Shape;753;p40"/>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8" name="Google Shape;754;p40"/>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9" name="Google Shape;755;p40"/>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0" name="Google Shape;756;p40"/>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1" name="Google Shape;757;p40"/>
            <p:cNvSpPr/>
            <p:nvPr/>
          </p:nvSpPr>
          <p:spPr>
            <a:xfrm>
              <a:off x="3970725" y="558375"/>
              <a:ext cx="1850" cy="12200"/>
            </a:xfrm>
            <a:custGeom>
              <a:avLst/>
              <a:gdLst/>
              <a:ahLst/>
              <a:cxnLst/>
              <a:rect l="l" t="t" r="r" b="b"/>
              <a:pathLst>
                <a:path w="74" h="488" fill="none" extrusionOk="0">
                  <a:moveTo>
                    <a:pt x="0" y="488"/>
                  </a:moveTo>
                  <a:lnTo>
                    <a:pt x="73"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2" name="Google Shape;758;p40"/>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3" name="Google Shape;759;p40"/>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4" name="Google Shape;760;p40"/>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5" name="Google Shape;761;p40"/>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6" name="Google Shape;762;p40"/>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0" name="Google Shape;763;p40"/>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1" name="Google Shape;764;p40"/>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2" name="Google Shape;765;p40"/>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3" name="Google Shape;766;p40"/>
            <p:cNvSpPr/>
            <p:nvPr/>
          </p:nvSpPr>
          <p:spPr>
            <a:xfrm>
              <a:off x="4141800" y="502975"/>
              <a:ext cx="3700" cy="11600"/>
            </a:xfrm>
            <a:custGeom>
              <a:avLst/>
              <a:gdLst/>
              <a:ahLst/>
              <a:cxnLst/>
              <a:rect l="l" t="t" r="r" b="b"/>
              <a:pathLst>
                <a:path w="148" h="464" fill="none" extrusionOk="0">
                  <a:moveTo>
                    <a:pt x="1" y="0"/>
                  </a:moveTo>
                  <a:lnTo>
                    <a:pt x="147" y="463"/>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4" name="Google Shape;767;p40"/>
            <p:cNvSpPr/>
            <p:nvPr/>
          </p:nvSpPr>
          <p:spPr>
            <a:xfrm>
              <a:off x="4150950" y="533425"/>
              <a:ext cx="3675" cy="11575"/>
            </a:xfrm>
            <a:custGeom>
              <a:avLst/>
              <a:gdLst/>
              <a:ahLst/>
              <a:cxnLst/>
              <a:rect l="l" t="t" r="r" b="b"/>
              <a:pathLst>
                <a:path w="147" h="463" fill="none" extrusionOk="0">
                  <a:moveTo>
                    <a:pt x="0" y="0"/>
                  </a:moveTo>
                  <a:lnTo>
                    <a:pt x="146" y="463"/>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5" name="Google Shape;768;p40"/>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5" name="Google Shape;769;p40"/>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6" name="Google Shape;770;p40"/>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7" name="Google Shape;771;p40"/>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8" name="Google Shape;772;p40"/>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9" name="Google Shape;773;p40"/>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0" name="Google Shape;774;p40"/>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1" name="Google Shape;775;p40"/>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2" name="Google Shape;776;p40"/>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3" name="Google Shape;777;p40"/>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114" name="Google Shape;872;p40"/>
          <p:cNvGrpSpPr/>
          <p:nvPr/>
        </p:nvGrpSpPr>
        <p:grpSpPr>
          <a:xfrm rot="768388">
            <a:off x="7078524" y="4076720"/>
            <a:ext cx="512437" cy="491565"/>
            <a:chOff x="5233525" y="4954450"/>
            <a:chExt cx="538275" cy="516350"/>
          </a:xfrm>
        </p:grpSpPr>
        <p:sp>
          <p:nvSpPr>
            <p:cNvPr id="115" name="Google Shape;873;p4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6" name="Google Shape;874;p4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7" name="Google Shape;875;p4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8" name="Google Shape;876;p4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9" name="Google Shape;877;p4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0" name="Google Shape;878;p4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1" name="Google Shape;879;p4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2" name="Google Shape;880;p4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3" name="Google Shape;881;p4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4" name="Google Shape;882;p4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5" name="Google Shape;883;p4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sp>
        <p:nvSpPr>
          <p:cNvPr id="126" name="Rounded Rectangle 125"/>
          <p:cNvSpPr/>
          <p:nvPr/>
        </p:nvSpPr>
        <p:spPr>
          <a:xfrm>
            <a:off x="9398502" y="3560045"/>
            <a:ext cx="2207614" cy="455916"/>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Number of incoming/outgoing SMS</a:t>
            </a:r>
          </a:p>
        </p:txBody>
      </p:sp>
      <p:cxnSp>
        <p:nvCxnSpPr>
          <p:cNvPr id="127" name="Straight Connector 126"/>
          <p:cNvCxnSpPr>
            <a:cxnSpLocks/>
            <a:stCxn id="4" idx="0"/>
            <a:endCxn id="41" idx="2"/>
          </p:cNvCxnSpPr>
          <p:nvPr/>
        </p:nvCxnSpPr>
        <p:spPr>
          <a:xfrm flipV="1">
            <a:off x="8840871" y="1123255"/>
            <a:ext cx="1162251" cy="609116"/>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a:stCxn id="4" idx="7"/>
            <a:endCxn id="43" idx="1"/>
          </p:cNvCxnSpPr>
          <p:nvPr/>
        </p:nvCxnSpPr>
        <p:spPr>
          <a:xfrm flipV="1">
            <a:off x="9663999" y="1507448"/>
            <a:ext cx="569094" cy="361016"/>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a:stCxn id="4" idx="6"/>
            <a:endCxn id="44" idx="1"/>
          </p:cNvCxnSpPr>
          <p:nvPr/>
        </p:nvCxnSpPr>
        <p:spPr>
          <a:xfrm>
            <a:off x="10004950" y="2197023"/>
            <a:ext cx="686791" cy="28628"/>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cxnSpLocks/>
            <a:stCxn id="4" idx="5"/>
            <a:endCxn id="45" idx="1"/>
          </p:cNvCxnSpPr>
          <p:nvPr/>
        </p:nvCxnSpPr>
        <p:spPr>
          <a:xfrm>
            <a:off x="9663999" y="2525581"/>
            <a:ext cx="720917" cy="501376"/>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4" idx="4"/>
            <a:endCxn id="126" idx="1"/>
          </p:cNvCxnSpPr>
          <p:nvPr/>
        </p:nvCxnSpPr>
        <p:spPr>
          <a:xfrm>
            <a:off x="8840871" y="2661674"/>
            <a:ext cx="557631" cy="1126329"/>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448252" y="2889955"/>
            <a:ext cx="1467555" cy="733778"/>
          </a:xfrm>
          <a:prstGeom prst="rect">
            <a:avLst/>
          </a:prstGeom>
          <a:solidFill>
            <a:schemeClr val="bg1"/>
          </a:solidFill>
          <a:ln w="57150">
            <a:solidFill>
              <a:srgbClr val="124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8637B"/>
                </a:solidFill>
                <a:latin typeface="Roboto Light" panose="02000000000000000000" pitchFamily="2" charset="0"/>
                <a:ea typeface="Roboto Light" panose="02000000000000000000" pitchFamily="2" charset="0"/>
              </a:rPr>
              <a:t>Input</a:t>
            </a:r>
          </a:p>
        </p:txBody>
      </p:sp>
      <p:cxnSp>
        <p:nvCxnSpPr>
          <p:cNvPr id="147" name="Straight Connector 146"/>
          <p:cNvCxnSpPr>
            <a:cxnSpLocks/>
            <a:stCxn id="21" idx="6"/>
            <a:endCxn id="17" idx="1"/>
          </p:cNvCxnSpPr>
          <p:nvPr/>
        </p:nvCxnSpPr>
        <p:spPr>
          <a:xfrm>
            <a:off x="9021319" y="4979625"/>
            <a:ext cx="1277709" cy="98166"/>
          </a:xfrm>
          <a:prstGeom prst="line">
            <a:avLst/>
          </a:prstGeom>
          <a:ln w="19050">
            <a:solidFill>
              <a:srgbClr val="124057"/>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a:stCxn id="21" idx="6"/>
            <a:endCxn id="38" idx="1"/>
          </p:cNvCxnSpPr>
          <p:nvPr/>
        </p:nvCxnSpPr>
        <p:spPr>
          <a:xfrm>
            <a:off x="9021319" y="4979625"/>
            <a:ext cx="845169" cy="813921"/>
          </a:xfrm>
          <a:prstGeom prst="line">
            <a:avLst/>
          </a:prstGeom>
          <a:ln w="19050">
            <a:solidFill>
              <a:srgbClr val="124057"/>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cxnSpLocks/>
            <a:stCxn id="21" idx="4"/>
            <a:endCxn id="39" idx="0"/>
          </p:cNvCxnSpPr>
          <p:nvPr/>
        </p:nvCxnSpPr>
        <p:spPr>
          <a:xfrm>
            <a:off x="8008271" y="5335225"/>
            <a:ext cx="929109" cy="685729"/>
          </a:xfrm>
          <a:prstGeom prst="line">
            <a:avLst/>
          </a:prstGeom>
          <a:ln w="19050">
            <a:solidFill>
              <a:srgbClr val="124057"/>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a:stCxn id="21" idx="4"/>
            <a:endCxn id="40" idx="0"/>
          </p:cNvCxnSpPr>
          <p:nvPr/>
        </p:nvCxnSpPr>
        <p:spPr>
          <a:xfrm flipH="1">
            <a:off x="7005070" y="5335225"/>
            <a:ext cx="1003201" cy="753007"/>
          </a:xfrm>
          <a:prstGeom prst="line">
            <a:avLst/>
          </a:prstGeom>
          <a:ln w="19050">
            <a:solidFill>
              <a:srgbClr val="124057"/>
            </a:solidFill>
          </a:ln>
        </p:spPr>
        <p:style>
          <a:lnRef idx="1">
            <a:schemeClr val="accent1"/>
          </a:lnRef>
          <a:fillRef idx="0">
            <a:schemeClr val="accent1"/>
          </a:fillRef>
          <a:effectRef idx="0">
            <a:schemeClr val="accent1"/>
          </a:effectRef>
          <a:fontRef idx="minor">
            <a:schemeClr val="tx1"/>
          </a:fontRef>
        </p:style>
      </p:cxnSp>
      <p:sp>
        <p:nvSpPr>
          <p:cNvPr id="476" name="Oval 475"/>
          <p:cNvSpPr/>
          <p:nvPr/>
        </p:nvSpPr>
        <p:spPr>
          <a:xfrm>
            <a:off x="718936" y="4820357"/>
            <a:ext cx="2107468" cy="727602"/>
          </a:xfrm>
          <a:prstGeom prst="ellipse">
            <a:avLst/>
          </a:prstGeom>
          <a:ln w="19050">
            <a:solidFill>
              <a:srgbClr val="18637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Number of active locations</a:t>
            </a:r>
          </a:p>
        </p:txBody>
      </p:sp>
      <p:sp>
        <p:nvSpPr>
          <p:cNvPr id="162" name="Oval 161"/>
          <p:cNvSpPr/>
          <p:nvPr/>
        </p:nvSpPr>
        <p:spPr>
          <a:xfrm>
            <a:off x="1803139" y="5710491"/>
            <a:ext cx="1856622" cy="742071"/>
          </a:xfrm>
          <a:prstGeom prst="ellipse">
            <a:avLst/>
          </a:prstGeom>
          <a:ln w="19050">
            <a:solidFill>
              <a:srgbClr val="18637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Number of times to move location</a:t>
            </a:r>
          </a:p>
        </p:txBody>
      </p:sp>
      <p:sp>
        <p:nvSpPr>
          <p:cNvPr id="163" name="Oval 162"/>
          <p:cNvSpPr/>
          <p:nvPr/>
        </p:nvSpPr>
        <p:spPr>
          <a:xfrm>
            <a:off x="3877290" y="5779683"/>
            <a:ext cx="1674308" cy="727602"/>
          </a:xfrm>
          <a:prstGeom prst="ellipse">
            <a:avLst/>
          </a:prstGeom>
          <a:ln w="19050">
            <a:solidFill>
              <a:srgbClr val="18637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Frequency of locations</a:t>
            </a:r>
          </a:p>
        </p:txBody>
      </p:sp>
      <p:cxnSp>
        <p:nvCxnSpPr>
          <p:cNvPr id="180" name="Straight Connector 179"/>
          <p:cNvCxnSpPr>
            <a:cxnSpLocks/>
            <a:stCxn id="20" idx="3"/>
            <a:endCxn id="476" idx="7"/>
          </p:cNvCxnSpPr>
          <p:nvPr/>
        </p:nvCxnSpPr>
        <p:spPr>
          <a:xfrm flipH="1" flipV="1">
            <a:off x="2517772" y="4926912"/>
            <a:ext cx="754152" cy="184409"/>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20" idx="4"/>
            <a:endCxn id="162" idx="0"/>
          </p:cNvCxnSpPr>
          <p:nvPr/>
        </p:nvCxnSpPr>
        <p:spPr>
          <a:xfrm flipH="1">
            <a:off x="2731450" y="5238619"/>
            <a:ext cx="1150416" cy="471872"/>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20" idx="5"/>
            <a:endCxn id="163" idx="0"/>
          </p:cNvCxnSpPr>
          <p:nvPr/>
        </p:nvCxnSpPr>
        <p:spPr>
          <a:xfrm>
            <a:off x="4491807" y="5111321"/>
            <a:ext cx="222637" cy="668362"/>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9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pSp>
        <p:nvGrpSpPr>
          <p:cNvPr id="46" name="Google Shape;518;p40"/>
          <p:cNvGrpSpPr/>
          <p:nvPr/>
        </p:nvGrpSpPr>
        <p:grpSpPr>
          <a:xfrm>
            <a:off x="2728868" y="3426710"/>
            <a:ext cx="570606" cy="555797"/>
            <a:chOff x="5916675" y="927975"/>
            <a:chExt cx="516350" cy="502950"/>
          </a:xfrm>
        </p:grpSpPr>
        <p:sp>
          <p:nvSpPr>
            <p:cNvPr id="47" name="Google Shape;519;p4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700" cap="rnd" cmpd="sng">
              <a:solidFill>
                <a:srgbClr val="124057"/>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p4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700" cap="rnd" cmpd="sng">
              <a:solidFill>
                <a:srgbClr val="124057"/>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8"/>
          <p:cNvSpPr txBox="1">
            <a:spLocks noGrp="1"/>
          </p:cNvSpPr>
          <p:nvPr>
            <p:ph type="title"/>
          </p:nvPr>
        </p:nvSpPr>
        <p:spPr>
          <a:xfrm>
            <a:off x="992004" y="199696"/>
            <a:ext cx="3312510" cy="270916"/>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9</a:t>
            </a:fld>
            <a:endParaRPr/>
          </a:p>
        </p:txBody>
      </p:sp>
      <p:sp>
        <p:nvSpPr>
          <p:cNvPr id="2" name="TextBox 1"/>
          <p:cNvSpPr txBox="1"/>
          <p:nvPr/>
        </p:nvSpPr>
        <p:spPr>
          <a:xfrm>
            <a:off x="992003" y="441434"/>
            <a:ext cx="6270645"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Input data</a:t>
            </a: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sp>
        <p:nvSpPr>
          <p:cNvPr id="17" name="TextBox 16"/>
          <p:cNvSpPr txBox="1"/>
          <p:nvPr/>
        </p:nvSpPr>
        <p:spPr>
          <a:xfrm>
            <a:off x="710670" y="1208492"/>
            <a:ext cx="11176530" cy="646331"/>
          </a:xfrm>
          <a:prstGeom prst="rect">
            <a:avLst/>
          </a:prstGeom>
          <a:noFill/>
        </p:spPr>
        <p:txBody>
          <a:bodyPr wrap="square" rtlCol="0">
            <a:spAutoFit/>
          </a:bodyPr>
          <a:lstStyle/>
          <a:p>
            <a:r>
              <a:rPr lang="en-US" dirty="0">
                <a:latin typeface="Roboto Light" panose="02000000000000000000" pitchFamily="2" charset="0"/>
                <a:cs typeface="Calibri" panose="020F0502020204030204" pitchFamily="34" charset="0"/>
              </a:rPr>
              <a:t>The total number of input variables is 1988 and the model data is updated weekly to ensure continuous model improvement. The problem uses 06 different time points:</a:t>
            </a:r>
            <a:endParaRPr lang="en-US" dirty="0">
              <a:latin typeface="Roboto Light" panose="02000000000000000000" pitchFamily="2" charset="0"/>
            </a:endParaRPr>
          </a:p>
        </p:txBody>
      </p:sp>
      <p:sp>
        <p:nvSpPr>
          <p:cNvPr id="28" name="TextBox 25"/>
          <p:cNvSpPr txBox="1"/>
          <p:nvPr/>
        </p:nvSpPr>
        <p:spPr>
          <a:xfrm>
            <a:off x="9101693" y="3209576"/>
            <a:ext cx="2770327" cy="287258"/>
          </a:xfrm>
          <a:prstGeom prst="rect">
            <a:avLst/>
          </a:prstGeom>
        </p:spPr>
        <p:txBody>
          <a:bodyPr wrap="square" lIns="0" tIns="0" rIns="0" bIns="0" rtlCol="0" anchor="t">
            <a:spAutoFit/>
          </a:bodyPr>
          <a:lstStyle/>
          <a:p>
            <a:pPr>
              <a:lnSpc>
                <a:spcPct val="150000"/>
              </a:lnSpc>
            </a:pPr>
            <a:endParaRPr lang="en-US" sz="1400" spc="24" dirty="0">
              <a:solidFill>
                <a:srgbClr val="165751"/>
              </a:solidFill>
              <a:latin typeface="Roboto Light" panose="02000000000000000000" pitchFamily="2" charset="0"/>
              <a:ea typeface="Roboto Light" panose="02000000000000000000" pitchFamily="2" charset="0"/>
              <a:cs typeface="Nixie One" panose="020B0604020202020204" charset="0"/>
            </a:endParaRPr>
          </a:p>
        </p:txBody>
      </p:sp>
      <p:sp>
        <p:nvSpPr>
          <p:cNvPr id="3" name="Rectangle 2"/>
          <p:cNvSpPr/>
          <p:nvPr/>
        </p:nvSpPr>
        <p:spPr>
          <a:xfrm>
            <a:off x="164733" y="4831781"/>
            <a:ext cx="11697629" cy="1826782"/>
          </a:xfrm>
          <a:prstGeom prst="rect">
            <a:avLst/>
          </a:prstGeom>
        </p:spPr>
        <p:txBody>
          <a:bodyPr wrap="square">
            <a:spAutoFit/>
          </a:bodyPr>
          <a:lstStyle/>
          <a:p>
            <a:pPr lvl="1">
              <a:lnSpc>
                <a:spcPts val="2500"/>
              </a:lnSpc>
              <a:spcBef>
                <a:spcPts val="1200"/>
              </a:spcBef>
            </a:pPr>
            <a:r>
              <a:rPr lang="en-US" dirty="0">
                <a:latin typeface="Roboto Light" panose="02000000000000000000" pitchFamily="2" charset="0"/>
              </a:rPr>
              <a:t>    All variables containing telecommunications data are aggregated according to these 06 milestones to best distinguish customer behavioral characteristics.    </a:t>
            </a:r>
          </a:p>
          <a:p>
            <a:pPr lvl="1">
              <a:lnSpc>
                <a:spcPts val="2500"/>
              </a:lnSpc>
              <a:spcBef>
                <a:spcPts val="1200"/>
              </a:spcBef>
            </a:pPr>
            <a:r>
              <a:rPr lang="en-US" dirty="0">
                <a:latin typeface="Roboto Light" panose="02000000000000000000" pitchFamily="2" charset="0"/>
              </a:rPr>
              <a:t>Data are extracted for 6 consecutive months: The increase in observation time is to enhance the stability of the observations and to see more clearly the trend of using telecommunications equipment of subscribers. In addition, this also contributes to partially preventing new junk sims from operating.</a:t>
            </a:r>
          </a:p>
        </p:txBody>
      </p:sp>
      <p:sp>
        <p:nvSpPr>
          <p:cNvPr id="76" name="Chevron 75"/>
          <p:cNvSpPr/>
          <p:nvPr/>
        </p:nvSpPr>
        <p:spPr>
          <a:xfrm>
            <a:off x="605721" y="4945640"/>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77" name="Chevron 76"/>
          <p:cNvSpPr/>
          <p:nvPr/>
        </p:nvSpPr>
        <p:spPr>
          <a:xfrm>
            <a:off x="605721" y="5737935"/>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grpSp>
        <p:nvGrpSpPr>
          <p:cNvPr id="78" name="Google Shape;671;p40"/>
          <p:cNvGrpSpPr/>
          <p:nvPr/>
        </p:nvGrpSpPr>
        <p:grpSpPr>
          <a:xfrm>
            <a:off x="349515" y="300145"/>
            <a:ext cx="536070" cy="523634"/>
            <a:chOff x="5292575" y="3681900"/>
            <a:chExt cx="420150" cy="373275"/>
          </a:xfrm>
        </p:grpSpPr>
        <p:sp>
          <p:nvSpPr>
            <p:cNvPr id="79"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 name="Google Shape;515;p40"/>
          <p:cNvGrpSpPr/>
          <p:nvPr/>
        </p:nvGrpSpPr>
        <p:grpSpPr>
          <a:xfrm>
            <a:off x="4911174" y="3444172"/>
            <a:ext cx="514646" cy="515387"/>
            <a:chOff x="5294400" y="974850"/>
            <a:chExt cx="416500" cy="417100"/>
          </a:xfrm>
        </p:grpSpPr>
        <p:sp>
          <p:nvSpPr>
            <p:cNvPr id="24" name="Google Shape;516;p4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7;p4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518;p40"/>
          <p:cNvGrpSpPr/>
          <p:nvPr/>
        </p:nvGrpSpPr>
        <p:grpSpPr>
          <a:xfrm>
            <a:off x="1109525" y="3456656"/>
            <a:ext cx="570606" cy="555797"/>
            <a:chOff x="5916675" y="927975"/>
            <a:chExt cx="516350" cy="502950"/>
          </a:xfrm>
        </p:grpSpPr>
        <p:sp>
          <p:nvSpPr>
            <p:cNvPr id="27" name="Google Shape;519;p4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0;p4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644;p40"/>
          <p:cNvGrpSpPr/>
          <p:nvPr/>
        </p:nvGrpSpPr>
        <p:grpSpPr>
          <a:xfrm>
            <a:off x="8860356" y="2138581"/>
            <a:ext cx="649224" cy="530352"/>
            <a:chOff x="1923075" y="3694075"/>
            <a:chExt cx="437200" cy="341600"/>
          </a:xfrm>
        </p:grpSpPr>
        <p:sp>
          <p:nvSpPr>
            <p:cNvPr id="32" name="Google Shape;645;p40"/>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6;p40"/>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7;p40"/>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8;p40"/>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9;p40"/>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50;p40"/>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1;p40"/>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2;p40"/>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3;p40"/>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654;p40"/>
          <p:cNvGrpSpPr/>
          <p:nvPr/>
        </p:nvGrpSpPr>
        <p:grpSpPr>
          <a:xfrm>
            <a:off x="3147983" y="2137244"/>
            <a:ext cx="649228" cy="533027"/>
            <a:chOff x="2599525" y="3688600"/>
            <a:chExt cx="428675" cy="351950"/>
          </a:xfrm>
        </p:grpSpPr>
        <p:sp>
          <p:nvSpPr>
            <p:cNvPr id="42" name="Google Shape;655;p40"/>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6;p40"/>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7;p40"/>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p:cNvSpPr/>
          <p:nvPr/>
        </p:nvSpPr>
        <p:spPr>
          <a:xfrm>
            <a:off x="2098663" y="2831681"/>
            <a:ext cx="3632726" cy="369332"/>
          </a:xfrm>
          <a:prstGeom prst="rect">
            <a:avLst/>
          </a:prstGeom>
        </p:spPr>
        <p:txBody>
          <a:bodyPr wrap="none">
            <a:spAutoFit/>
          </a:bodyPr>
          <a:lstStyle/>
          <a:p>
            <a:r>
              <a:rPr lang="en-US" b="1" dirty="0">
                <a:solidFill>
                  <a:srgbClr val="18637B"/>
                </a:solidFill>
                <a:latin typeface="Roboto Light" panose="02000000000000000000" pitchFamily="2" charset="0"/>
              </a:rPr>
              <a:t>During the week (Monday - Friday)</a:t>
            </a:r>
            <a:endParaRPr lang="en-US" dirty="0"/>
          </a:p>
        </p:txBody>
      </p:sp>
      <p:cxnSp>
        <p:nvCxnSpPr>
          <p:cNvPr id="6" name="Straight Connector 5"/>
          <p:cNvCxnSpPr/>
          <p:nvPr/>
        </p:nvCxnSpPr>
        <p:spPr>
          <a:xfrm>
            <a:off x="6220179" y="2171381"/>
            <a:ext cx="0" cy="2558663"/>
          </a:xfrm>
          <a:prstGeom prst="line">
            <a:avLst/>
          </a:prstGeom>
          <a:ln>
            <a:solidFill>
              <a:srgbClr val="18637B"/>
            </a:solidFill>
            <a:prstDash val="dash"/>
          </a:ln>
        </p:spPr>
        <p:style>
          <a:lnRef idx="1">
            <a:schemeClr val="accent1"/>
          </a:lnRef>
          <a:fillRef idx="0">
            <a:schemeClr val="accent1"/>
          </a:fillRef>
          <a:effectRef idx="0">
            <a:schemeClr val="accent1"/>
          </a:effectRef>
          <a:fontRef idx="minor">
            <a:schemeClr val="tx1"/>
          </a:fontRef>
        </p:style>
      </p:cxnSp>
      <p:sp>
        <p:nvSpPr>
          <p:cNvPr id="30" name="Google Shape;908;p40"/>
          <p:cNvSpPr/>
          <p:nvPr/>
        </p:nvSpPr>
        <p:spPr>
          <a:xfrm>
            <a:off x="2981408" y="3553479"/>
            <a:ext cx="804377" cy="45437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solidFill>
            <a:schemeClr val="bg1"/>
          </a:solid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p:cNvSpPr/>
          <p:nvPr/>
        </p:nvSpPr>
        <p:spPr>
          <a:xfrm>
            <a:off x="345357" y="4084108"/>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Working (7h30 - 17h00)</a:t>
            </a:r>
            <a:endParaRPr lang="en-US" sz="1400" i="1" dirty="0"/>
          </a:p>
        </p:txBody>
      </p:sp>
      <p:sp>
        <p:nvSpPr>
          <p:cNvPr id="50" name="Rectangle 49"/>
          <p:cNvSpPr/>
          <p:nvPr/>
        </p:nvSpPr>
        <p:spPr>
          <a:xfrm>
            <a:off x="2270054" y="4082406"/>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Rest (17:00 - 23:00)</a:t>
            </a:r>
            <a:endParaRPr lang="en-US" sz="1400" i="1" dirty="0"/>
          </a:p>
        </p:txBody>
      </p:sp>
      <p:sp>
        <p:nvSpPr>
          <p:cNvPr id="51" name="Rectangle 50"/>
          <p:cNvSpPr/>
          <p:nvPr/>
        </p:nvSpPr>
        <p:spPr>
          <a:xfrm>
            <a:off x="4169675" y="4082406"/>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Night (23h00 - 7h30)</a:t>
            </a:r>
            <a:endParaRPr lang="en-US" sz="1400" i="1" dirty="0"/>
          </a:p>
        </p:txBody>
      </p:sp>
      <p:sp>
        <p:nvSpPr>
          <p:cNvPr id="61" name="Rectangle 60"/>
          <p:cNvSpPr/>
          <p:nvPr/>
        </p:nvSpPr>
        <p:spPr>
          <a:xfrm>
            <a:off x="7900035" y="2831681"/>
            <a:ext cx="3156633" cy="369332"/>
          </a:xfrm>
          <a:prstGeom prst="rect">
            <a:avLst/>
          </a:prstGeom>
        </p:spPr>
        <p:txBody>
          <a:bodyPr wrap="none">
            <a:spAutoFit/>
          </a:bodyPr>
          <a:lstStyle/>
          <a:p>
            <a:r>
              <a:rPr lang="en-US" b="1" dirty="0">
                <a:solidFill>
                  <a:srgbClr val="18637B"/>
                </a:solidFill>
                <a:latin typeface="Roboto Light" panose="02000000000000000000" pitchFamily="2" charset="0"/>
              </a:rPr>
              <a:t>Weekend (Saturday - Sunday)</a:t>
            </a:r>
            <a:endParaRPr lang="en-US" dirty="0"/>
          </a:p>
        </p:txBody>
      </p:sp>
      <p:grpSp>
        <p:nvGrpSpPr>
          <p:cNvPr id="66" name="Google Shape;518;p40"/>
          <p:cNvGrpSpPr/>
          <p:nvPr/>
        </p:nvGrpSpPr>
        <p:grpSpPr>
          <a:xfrm>
            <a:off x="8739099" y="3425008"/>
            <a:ext cx="570606" cy="555797"/>
            <a:chOff x="5916675" y="927975"/>
            <a:chExt cx="516350" cy="502950"/>
          </a:xfrm>
        </p:grpSpPr>
        <p:sp>
          <p:nvSpPr>
            <p:cNvPr id="67" name="Google Shape;519;p4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700" cap="rnd" cmpd="sng">
              <a:solidFill>
                <a:srgbClr val="124057"/>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20;p4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700" cap="rnd" cmpd="sng">
              <a:solidFill>
                <a:srgbClr val="124057"/>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515;p40"/>
          <p:cNvGrpSpPr/>
          <p:nvPr/>
        </p:nvGrpSpPr>
        <p:grpSpPr>
          <a:xfrm>
            <a:off x="10921405" y="3442470"/>
            <a:ext cx="514646" cy="515387"/>
            <a:chOff x="5294400" y="974850"/>
            <a:chExt cx="416500" cy="417100"/>
          </a:xfrm>
        </p:grpSpPr>
        <p:sp>
          <p:nvSpPr>
            <p:cNvPr id="70" name="Google Shape;516;p4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7;p4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518;p40"/>
          <p:cNvGrpSpPr/>
          <p:nvPr/>
        </p:nvGrpSpPr>
        <p:grpSpPr>
          <a:xfrm>
            <a:off x="7119756" y="3454954"/>
            <a:ext cx="570606" cy="555797"/>
            <a:chOff x="5916675" y="927975"/>
            <a:chExt cx="516350" cy="502950"/>
          </a:xfrm>
        </p:grpSpPr>
        <p:sp>
          <p:nvSpPr>
            <p:cNvPr id="73" name="Google Shape;519;p4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0;p4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908;p40"/>
          <p:cNvSpPr/>
          <p:nvPr/>
        </p:nvSpPr>
        <p:spPr>
          <a:xfrm>
            <a:off x="8991639" y="3551777"/>
            <a:ext cx="804377" cy="45437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solidFill>
            <a:schemeClr val="bg1"/>
          </a:solid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Rectangle 85"/>
          <p:cNvSpPr/>
          <p:nvPr/>
        </p:nvSpPr>
        <p:spPr>
          <a:xfrm>
            <a:off x="6355588" y="4082406"/>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Working (7h30 - 17h00)</a:t>
            </a:r>
            <a:endParaRPr lang="en-US" sz="1400" i="1" dirty="0"/>
          </a:p>
        </p:txBody>
      </p:sp>
      <p:sp>
        <p:nvSpPr>
          <p:cNvPr id="87" name="Rectangle 86"/>
          <p:cNvSpPr/>
          <p:nvPr/>
        </p:nvSpPr>
        <p:spPr>
          <a:xfrm>
            <a:off x="8280285" y="4080704"/>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Rest (17:00 - 23:00)</a:t>
            </a:r>
            <a:endParaRPr lang="en-US" sz="1400" i="1" dirty="0"/>
          </a:p>
        </p:txBody>
      </p:sp>
      <p:sp>
        <p:nvSpPr>
          <p:cNvPr id="88" name="Rectangle 87"/>
          <p:cNvSpPr/>
          <p:nvPr/>
        </p:nvSpPr>
        <p:spPr>
          <a:xfrm>
            <a:off x="10179906" y="4080704"/>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Night (23h00 - 7h30)</a:t>
            </a:r>
            <a:endParaRPr lang="en-US" sz="1400" i="1" dirty="0"/>
          </a:p>
        </p:txBody>
      </p:sp>
    </p:spTree>
    <p:extLst>
      <p:ext uri="{BB962C8B-B14F-4D97-AF65-F5344CB8AC3E}">
        <p14:creationId xmlns:p14="http://schemas.microsoft.com/office/powerpoint/2010/main" val="3301716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6717</TotalTime>
  <Words>2475</Words>
  <Application>Microsoft Macintosh PowerPoint</Application>
  <PresentationFormat>Widescreen</PresentationFormat>
  <Paragraphs>329</Paragraphs>
  <Slides>37</Slides>
  <Notes>35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37</vt:i4>
      </vt:variant>
    </vt:vector>
  </HeadingPairs>
  <TitlesOfParts>
    <vt:vector size="49" baseType="lpstr">
      <vt:lpstr>Roboto Slab</vt:lpstr>
      <vt:lpstr>Calibri</vt:lpstr>
      <vt:lpstr>Arial</vt:lpstr>
      <vt:lpstr>Wingdings</vt:lpstr>
      <vt:lpstr>Nixie One</vt:lpstr>
      <vt:lpstr>Impact</vt:lpstr>
      <vt:lpstr>Roboto Light</vt:lpstr>
      <vt:lpstr>Apple Braille</vt:lpstr>
      <vt:lpstr>Roboto</vt:lpstr>
      <vt:lpstr>Office Theme</vt:lpstr>
      <vt:lpstr>Warwick template</vt:lpstr>
      <vt:lpstr>1_Warwick template</vt:lpstr>
      <vt:lpstr>CREDIT SCORE</vt:lpstr>
      <vt:lpstr>PowerPoint Presentation</vt:lpstr>
      <vt:lpstr>Overview of problem</vt:lpstr>
      <vt:lpstr>PowerPoint Presentation</vt:lpstr>
      <vt:lpstr>PowerPoint Presentation</vt:lpstr>
      <vt:lpstr>PowerPoint Presentation</vt:lpstr>
      <vt:lpstr>Features Engineering</vt:lpstr>
      <vt:lpstr>2. Input data</vt:lpstr>
      <vt:lpstr>PowerPoint Presentation</vt:lpstr>
      <vt:lpstr>2. Input data</vt:lpstr>
      <vt:lpstr>PowerPoint Presentation</vt:lpstr>
      <vt:lpstr>Data processing &amp; analysis</vt:lpstr>
      <vt:lpstr>PowerPoint Presentation</vt:lpstr>
      <vt:lpstr>PowerPoint Presentation</vt:lpstr>
      <vt:lpstr>PowerPoint Presentation</vt:lpstr>
      <vt:lpstr>PowerPoint Presentation</vt:lpstr>
      <vt:lpstr>PowerPoint Presentation</vt:lpstr>
      <vt:lpstr>Credit Score Model</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os_anhhn</dc:creator>
  <cp:lastModifiedBy>Minh Anh Pham</cp:lastModifiedBy>
  <cp:revision>383</cp:revision>
  <dcterms:created xsi:type="dcterms:W3CDTF">2020-05-25T02:00:59Z</dcterms:created>
  <dcterms:modified xsi:type="dcterms:W3CDTF">2022-07-13T16:04:22Z</dcterms:modified>
</cp:coreProperties>
</file>